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416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智能外呼机器人与话务部管理系统需求规格说明书_V1.1.docx（项目需求基线）\n- GEO 例子为示例测算，不是需求文档中的承诺指标；请按客户实际平台数、发布频次和人力成本替换。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智能外呼机器人与话务部管理系统需求规格说明书_V1.1.docx（项目需求基线）\n- 本页为概念化界面示意，示例数字仅用于说明布局，不代表生产数据。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" name="cover-title"/>
          <p:cNvSpPr>
            <a:spLocks noGrp="1"/>
          </p:cNvSpPr>
          <p:nvPr/>
        </p:nvSpPr>
        <p:spPr>
          <a:xfrm>
            <a:off x="685800" y="876300"/>
            <a:ext cx="5905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4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4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智能外呼机器人</a:t>
            </a:r>
            <a:endParaRPr sz="43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cover-subtitle"/>
          <p:cNvSpPr>
            <a:spLocks noGrp="1"/>
          </p:cNvSpPr>
          <p:nvPr/>
        </p:nvSpPr>
        <p:spPr>
          <a:xfrm>
            <a:off x="723900" y="17526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9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9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让每一次外呼都能接住、跟进、转化</a:t>
            </a:r>
            <a:endParaRPr sz="19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cover-desc"/>
          <p:cNvSpPr>
            <a:spLocks noGrp="1"/>
          </p:cNvSpPr>
          <p:nvPr/>
        </p:nvSpPr>
        <p:spPr>
          <a:xfrm>
            <a:off x="723900" y="2381250"/>
            <a:ext cx="590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外呼机器人 + 话务部管理系统客户方案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直接连接符 4"/>
          <p:cNvSpPr>
            <a:spLocks noGrp="1"/>
          </p:cNvSpPr>
          <p:nvPr/>
        </p:nvSpPr>
        <p:spPr>
          <a:xfrm>
            <a:off x="723900" y="3009900"/>
            <a:ext cx="4476750" cy="0"/>
          </a:xfrm>
          <a:prstGeom prst="line">
            <a:avLst/>
          </a:prstGeom>
          <a:noFill/>
          <a:ln w="19050">
            <a:solidFill>
              <a:srgbClr val="C2D2DF"/>
            </a:solidFill>
            <a:prstDash val="solid"/>
          </a:ln>
        </p:spPr>
      </p:sp>
      <p:sp>
        <p:nvSpPr>
          <p:cNvPr id="6" name="cover-body"/>
          <p:cNvSpPr>
            <a:spLocks noGrp="1"/>
          </p:cNvSpPr>
          <p:nvPr/>
        </p:nvSpPr>
        <p:spPr>
          <a:xfrm>
            <a:off x="723900" y="3333750"/>
            <a:ext cx="5715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20000"/>
              </a:lnSpc>
              <a:buNone/>
              <a:defRPr sz="150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从名单导入，到机器人初筛，再到人工承接和成交确认，</a:t>
            </a:r>
            <a:endParaRPr sz="150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buNone/>
              <a:defRPr sz="150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一条链路把“打电话”变成可管理的业务结果。</a:t>
            </a:r>
            <a:endParaRPr sz="150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cover-foot"/>
          <p:cNvSpPr>
            <a:spLocks noGrp="1"/>
          </p:cNvSpPr>
          <p:nvPr/>
        </p:nvSpPr>
        <p:spPr>
          <a:xfrm>
            <a:off x="723900" y="6115050"/>
            <a:ext cx="533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武汉自动意志科技有限公司  |  需求基线 V1.1</a:t>
            </a:r>
            <a:endParaRPr sz="10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cover-ring"/>
          <p:cNvSpPr>
            <a:spLocks noGrp="1"/>
          </p:cNvSpPr>
          <p:nvPr/>
        </p:nvSpPr>
        <p:spPr>
          <a:xfrm>
            <a:off x="7943850" y="1123950"/>
            <a:ext cx="2781300" cy="27813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C2D2D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9" name="cover-center"/>
          <p:cNvSpPr>
            <a:spLocks noGrp="1"/>
          </p:cNvSpPr>
          <p:nvPr/>
        </p:nvSpPr>
        <p:spPr>
          <a:xfrm>
            <a:off x="8629650" y="1809750"/>
            <a:ext cx="1409700" cy="1409700"/>
          </a:xfrm>
          <a:prstGeom prst="ellipse">
            <a:avLst/>
          </a:prstGeom>
          <a:solidFill>
            <a:srgbClr val="DFF5F2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0" name="cover-center-text"/>
          <p:cNvSpPr>
            <a:spLocks noGrp="1"/>
          </p:cNvSpPr>
          <p:nvPr/>
        </p:nvSpPr>
        <p:spPr>
          <a:xfrm>
            <a:off x="8858250" y="2114550"/>
            <a:ext cx="95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1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1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外呼</a:t>
            </a:r>
            <a:endParaRPr sz="210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21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1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闭环</a:t>
            </a:r>
            <a:endParaRPr sz="210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cover-c1"/>
          <p:cNvSpPr>
            <a:spLocks noGrp="1"/>
          </p:cNvSpPr>
          <p:nvPr/>
        </p:nvSpPr>
        <p:spPr>
          <a:xfrm>
            <a:off x="6772275" y="1343025"/>
            <a:ext cx="552450" cy="552450"/>
          </a:xfrm>
          <a:prstGeom prst="ellipse">
            <a:avLst/>
          </a:prstGeom>
          <a:solidFill>
            <a:srgbClr val="E8F1FB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2" name="cover-c2"/>
          <p:cNvSpPr>
            <a:spLocks noGrp="1"/>
          </p:cNvSpPr>
          <p:nvPr/>
        </p:nvSpPr>
        <p:spPr>
          <a:xfrm>
            <a:off x="10953750" y="1243012"/>
            <a:ext cx="552450" cy="552450"/>
          </a:xfrm>
          <a:prstGeom prst="ellipse">
            <a:avLst/>
          </a:prstGeom>
          <a:solidFill>
            <a:srgbClr val="FFF3DA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13" name="cover-c3"/>
          <p:cNvSpPr>
            <a:spLocks noGrp="1"/>
          </p:cNvSpPr>
          <p:nvPr/>
        </p:nvSpPr>
        <p:spPr>
          <a:xfrm>
            <a:off x="8115300" y="3771900"/>
            <a:ext cx="552450" cy="552450"/>
          </a:xfrm>
          <a:prstGeom prst="ellipse">
            <a:avLst/>
          </a:prstGeom>
          <a:solidFill>
            <a:srgbClr val="FBE8E4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877050" y="1514475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 dirty="0" err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</a:t>
            </a:r>
            <a:endParaRPr sz="1200" b="1" dirty="0">
              <a:solidFill>
                <a:srgbClr val="4B8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1058525" y="1414462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 dirty="0" err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对话</a:t>
            </a:r>
            <a:endParaRPr sz="1200" b="1" dirty="0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20075" y="394335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转化</a:t>
            </a:r>
            <a:endParaRPr sz="120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6" name="直接箭头连接符 35"/>
          <p:cNvCxnSpPr>
            <a:stCxn id="11" idx="6"/>
            <a:endCxn id="8" idx="2"/>
          </p:cNvCxnSpPr>
          <p:nvPr/>
        </p:nvCxnSpPr>
        <p:spPr>
          <a:xfrm>
            <a:off x="7324725" y="1619250"/>
            <a:ext cx="619125" cy="895350"/>
          </a:xfrm>
          <a:prstGeom prst="straightConnector1">
            <a:avLst/>
          </a:prstGeom>
          <a:ln w="19050">
            <a:solidFill>
              <a:srgbClr val="4B82C4"/>
            </a:solidFill>
            <a:prstDash val="solid"/>
            <a:headEnd type="triangle" w="sm" len="sm"/>
          </a:ln>
        </p:spPr>
      </p:cxnSp>
      <p:cxnSp>
        <p:nvCxnSpPr>
          <p:cNvPr id="37" name="直接箭头连接符 36"/>
          <p:cNvCxnSpPr>
            <a:stCxn id="8" idx="6"/>
            <a:endCxn id="12" idx="2"/>
          </p:cNvCxnSpPr>
          <p:nvPr/>
        </p:nvCxnSpPr>
        <p:spPr>
          <a:xfrm flipV="1">
            <a:off x="10725150" y="1519237"/>
            <a:ext cx="228600" cy="995363"/>
          </a:xfrm>
          <a:prstGeom prst="straightConnector1">
            <a:avLst/>
          </a:prstGeom>
          <a:ln w="19050">
            <a:solidFill>
              <a:srgbClr val="F3B454"/>
            </a:solidFill>
            <a:prstDash val="solid"/>
            <a:headEnd type="triangle" w="sm" len="sm"/>
          </a:ln>
        </p:spPr>
      </p:cxnSp>
      <p:cxnSp>
        <p:nvCxnSpPr>
          <p:cNvPr id="38" name="连接符: 肘形 37"/>
          <p:cNvCxnSpPr>
            <a:stCxn id="12" idx="6"/>
            <a:endCxn id="13" idx="2"/>
          </p:cNvCxnSpPr>
          <p:nvPr/>
        </p:nvCxnSpPr>
        <p:spPr>
          <a:xfrm flipH="1">
            <a:off x="8115300" y="1519237"/>
            <a:ext cx="3390900" cy="2528888"/>
          </a:xfrm>
          <a:prstGeom prst="bentConnector5">
            <a:avLst>
              <a:gd name="adj1" fmla="val -6742"/>
              <a:gd name="adj2" fmla="val 129661"/>
              <a:gd name="adj3" fmla="val 106742"/>
            </a:avLst>
          </a:prstGeom>
          <a:ln w="19050">
            <a:solidFill>
              <a:srgbClr val="E77766"/>
            </a:solidFill>
            <a:prstDash val="solid"/>
            <a:headEnd type="triangl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10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10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管理员看到的是一套“可运营”的系统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配置、执行、质检、复盘都有记录，出了问题能定位、能暂停、能回滚。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790575" y="2076450"/>
            <a:ext cx="2343150" cy="21907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90575" y="2076450"/>
            <a:ext cx="2343150" cy="11430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19175" y="24003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019175" y="2971800"/>
            <a:ext cx="1885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 / 资格问题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话术 / FAQ / 音色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19175" y="3810000"/>
            <a:ext cx="1885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“准备好再发布”</a:t>
            </a:r>
            <a:endParaRPr sz="1200" b="1">
              <a:solidFill>
                <a:srgbClr val="4B8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: 圆角 10"/>
          <p:cNvSpPr>
            <a:spLocks noGrp="1"/>
          </p:cNvSpPr>
          <p:nvPr/>
        </p:nvSpPr>
        <p:spPr>
          <a:xfrm>
            <a:off x="3514725" y="2076450"/>
            <a:ext cx="2343150" cy="21907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3514725" y="2076450"/>
            <a:ext cx="2343150" cy="11430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3743325" y="24003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执行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743325" y="2971800"/>
            <a:ext cx="1885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 / 任务 / 线路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时段 / 并发 / 重试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3743325" y="3810000"/>
            <a:ext cx="1885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“异常自动暂停”</a:t>
            </a:r>
            <a:endParaRPr sz="120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: 圆角 15"/>
          <p:cNvSpPr>
            <a:spLocks noGrp="1"/>
          </p:cNvSpPr>
          <p:nvPr/>
        </p:nvSpPr>
        <p:spPr>
          <a:xfrm>
            <a:off x="6238875" y="2076450"/>
            <a:ext cx="2343150" cy="21907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238875" y="2076450"/>
            <a:ext cx="2343150" cy="114300"/>
          </a:xfrm>
          <a:prstGeom prst="rect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467475" y="24003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治理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467475" y="2971800"/>
            <a:ext cx="1885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退订 / 黑名单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权限 / 脱敏 / 审计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467475" y="3810000"/>
            <a:ext cx="1885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“敏感操作留痕”</a:t>
            </a:r>
            <a:endParaRPr sz="120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: 圆角 20"/>
          <p:cNvSpPr>
            <a:spLocks noGrp="1"/>
          </p:cNvSpPr>
          <p:nvPr/>
        </p:nvSpPr>
        <p:spPr>
          <a:xfrm>
            <a:off x="8963025" y="2076450"/>
            <a:ext cx="2343150" cy="21907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8963025" y="2076450"/>
            <a:ext cx="2343150" cy="11430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9191625" y="24003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9191625" y="2971800"/>
            <a:ext cx="1885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质检 / 整改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漏斗 / 成交 / 报表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191625" y="3810000"/>
            <a:ext cx="1885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“结果可以复盘”</a:t>
            </a:r>
            <a:endParaRPr sz="120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直接连接符 25"/>
          <p:cNvSpPr>
            <a:spLocks noGrp="1"/>
          </p:cNvSpPr>
          <p:nvPr/>
        </p:nvSpPr>
        <p:spPr>
          <a:xfrm>
            <a:off x="853440" y="4838700"/>
            <a:ext cx="10393680" cy="0"/>
          </a:xfrm>
          <a:prstGeom prst="line">
            <a:avLst/>
          </a:prstGeom>
          <a:noFill/>
          <a:ln w="19050">
            <a:solidFill>
              <a:srgbClr val="C2D2DF"/>
            </a:solidFill>
            <a:prstDash val="solid"/>
          </a:ln>
        </p:spPr>
      </p:sp>
      <p:sp>
        <p:nvSpPr>
          <p:cNvPr id="27" name="椭圆 26"/>
          <p:cNvSpPr>
            <a:spLocks noGrp="1"/>
          </p:cNvSpPr>
          <p:nvPr/>
        </p:nvSpPr>
        <p:spPr>
          <a:xfrm>
            <a:off x="1790700" y="4686300"/>
            <a:ext cx="304800" cy="30480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447800" y="51244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 dirty="0" err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版本审核</a:t>
            </a:r>
            <a:endParaRPr sz="1200" b="1" dirty="0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椭圆 28"/>
          <p:cNvSpPr>
            <a:spLocks noGrp="1"/>
          </p:cNvSpPr>
          <p:nvPr/>
        </p:nvSpPr>
        <p:spPr>
          <a:xfrm>
            <a:off x="4514851" y="4686300"/>
            <a:ext cx="304800" cy="30480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4171951" y="51244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实时监控</a:t>
            </a:r>
            <a:endParaRPr sz="12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椭圆 30"/>
          <p:cNvSpPr>
            <a:spLocks noGrp="1"/>
          </p:cNvSpPr>
          <p:nvPr/>
        </p:nvSpPr>
        <p:spPr>
          <a:xfrm>
            <a:off x="7239002" y="4686300"/>
            <a:ext cx="304800" cy="304800"/>
          </a:xfrm>
          <a:prstGeom prst="ellipse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6896102" y="51244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异常告警</a:t>
            </a:r>
            <a:endParaRPr sz="12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椭圆 32"/>
          <p:cNvSpPr>
            <a:spLocks noGrp="1"/>
          </p:cNvSpPr>
          <p:nvPr/>
        </p:nvSpPr>
        <p:spPr>
          <a:xfrm>
            <a:off x="9963153" y="4686300"/>
            <a:ext cx="304800" cy="304800"/>
          </a:xfrm>
          <a:prstGeom prst="ellipse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9620253" y="51244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整改回滚</a:t>
            </a:r>
            <a:endParaRPr sz="12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5810250"/>
            <a:ext cx="10820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运营人员不用守着电话看，系统把“哪里异常、谁要跟进、哪个版本有效”主动报出来。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11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结果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11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报表不只告诉你打了多少，而是告诉你哪里该改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统一口径看清从名单到签约/付款的每一步。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2038350"/>
            <a:ext cx="4857750" cy="28575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20669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</a:t>
            </a:r>
            <a:endParaRPr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715000" y="20574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任务审批时可呼叫的唯一客户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533650"/>
            <a:ext cx="4095750" cy="28575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38200" y="25622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接通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715000" y="25527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客户侧进入接通状态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3028950"/>
            <a:ext cx="3333750" cy="28575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38200" y="30575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有效对话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5715000" y="30480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达到最短有效时长或关键节点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85800" y="3524250"/>
            <a:ext cx="2571750" cy="285750"/>
          </a:xfrm>
          <a:prstGeom prst="rect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38200" y="35528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A/B 级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715000" y="35433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产生高意向的唯一客户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85800" y="4019550"/>
            <a:ext cx="1809750" cy="28575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38200" y="40481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首跟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5715000" y="40386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 SLA 内完成首条人工跟进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85800" y="4514850"/>
            <a:ext cx="1047750" cy="285750"/>
          </a:xfrm>
          <a:prstGeom prst="rect">
            <a:avLst/>
          </a:prstGeom>
          <a:solidFill>
            <a:srgbClr val="3EA77A"/>
          </a:solidFill>
          <a:ln w="9525">
            <a:solidFill>
              <a:srgbClr val="3EA77A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838200" y="454342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签约/付款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5715000" y="45339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管理员审核通过的成交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: 圆角 23"/>
          <p:cNvSpPr>
            <a:spLocks noGrp="1"/>
          </p:cNvSpPr>
          <p:nvPr/>
        </p:nvSpPr>
        <p:spPr>
          <a:xfrm>
            <a:off x="7734300" y="5029200"/>
            <a:ext cx="3771900" cy="895350"/>
          </a:xfrm>
          <a:prstGeom prst="roundRect">
            <a:avLst>
              <a:gd name="adj" fmla="val 19149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7981950" y="5200650"/>
            <a:ext cx="3219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四个问题，报表都能回答</a:t>
            </a:r>
            <a:endParaRPr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7981950" y="5505450"/>
            <a:ext cx="3219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76726"/>
          </a:bodyPr>
          <a:lstStyle/>
          <a:p>
            <a:pPr algn="ctr">
              <a:lnSpc>
                <a:spcPct val="115000"/>
              </a:lnSpc>
              <a:buNone/>
              <a:defRPr sz="1275">
                <a:solidFill>
                  <a:srgbClr val="DDEB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DDEB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哪个产品更容易成单？</a:t>
            </a:r>
            <a:endParaRPr sz="1275">
              <a:solidFill>
                <a:srgbClr val="DDEBF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15000"/>
              </a:lnSpc>
              <a:buNone/>
              <a:defRPr sz="1275">
                <a:solidFill>
                  <a:srgbClr val="DDEB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DDEB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哪个来源更值得继续投？</a:t>
            </a:r>
            <a:endParaRPr sz="1275">
              <a:solidFill>
                <a:srgbClr val="DDEBF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3848100" y="5219700"/>
            <a:ext cx="3219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哪个话术版本转人工更顺？</a:t>
            </a:r>
            <a:endParaRPr sz="13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哪个坐席需要及时支援？</a:t>
            </a:r>
            <a:endParaRPr sz="13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2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12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D9F4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D9F4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底线</a:t>
            </a:r>
            <a:endParaRPr sz="1050" b="1">
              <a:solidFill>
                <a:srgbClr val="D9F4F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12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D9F4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D9F4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endParaRPr sz="1050" b="1">
              <a:solidFill>
                <a:srgbClr val="D9F4F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能跑起来，也要稳、准、可追溯</a:t>
            </a:r>
            <a:endParaRPr sz="31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D4E7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D4E7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把性能、安全和合规放在上线前，而不是出了问题再补。</a:t>
            </a:r>
            <a:endParaRPr sz="1500">
              <a:solidFill>
                <a:srgbClr val="D4E7E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2095500"/>
            <a:ext cx="20955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57250" y="2247900"/>
            <a:ext cx="1752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 路</a:t>
            </a:r>
            <a:endParaRPr sz="25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57250" y="2714625"/>
            <a:ext cx="1752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机器人峰值并发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095500"/>
            <a:ext cx="76200" cy="106680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0" name="矩形: 圆角 9"/>
          <p:cNvSpPr>
            <a:spLocks noGrp="1"/>
          </p:cNvSpPr>
          <p:nvPr/>
        </p:nvSpPr>
        <p:spPr>
          <a:xfrm>
            <a:off x="3009900" y="2095500"/>
            <a:ext cx="20955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181350" y="2247900"/>
            <a:ext cx="1752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P95 2 秒</a:t>
            </a:r>
            <a:endParaRPr sz="2550" b="1">
              <a:solidFill>
                <a:srgbClr val="4B8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181350" y="2714625"/>
            <a:ext cx="1752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对话首音延迟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009900" y="2095500"/>
            <a:ext cx="76200" cy="106680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4" name="矩形: 圆角 13"/>
          <p:cNvSpPr>
            <a:spLocks noGrp="1"/>
          </p:cNvSpPr>
          <p:nvPr/>
        </p:nvSpPr>
        <p:spPr>
          <a:xfrm>
            <a:off x="5334000" y="2095500"/>
            <a:ext cx="20955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505450" y="2247900"/>
            <a:ext cx="1752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99.5%</a:t>
            </a:r>
            <a:endParaRPr sz="255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505450" y="2714625"/>
            <a:ext cx="1752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月度可用性目标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334000" y="2095500"/>
            <a:ext cx="76200" cy="1066800"/>
          </a:xfrm>
          <a:prstGeom prst="rect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18" name="矩形: 圆角 17"/>
          <p:cNvSpPr>
            <a:spLocks noGrp="1"/>
          </p:cNvSpPr>
          <p:nvPr/>
        </p:nvSpPr>
        <p:spPr>
          <a:xfrm>
            <a:off x="7658100" y="2095500"/>
            <a:ext cx="17145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829550" y="2247900"/>
            <a:ext cx="1371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小时</a:t>
            </a:r>
            <a:endParaRPr sz="25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829550" y="2714625"/>
            <a:ext cx="1371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RPO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658100" y="2095500"/>
            <a:ext cx="76200" cy="106680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2" name="矩形: 圆角 21"/>
          <p:cNvSpPr>
            <a:spLocks noGrp="1"/>
          </p:cNvSpPr>
          <p:nvPr/>
        </p:nvSpPr>
        <p:spPr>
          <a:xfrm>
            <a:off x="9601200" y="2095500"/>
            <a:ext cx="19050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9772650" y="2247900"/>
            <a:ext cx="1562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小时</a:t>
            </a:r>
            <a:endParaRPr sz="2550" b="1">
              <a:solidFill>
                <a:srgbClr val="3EA77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9772650" y="2714625"/>
            <a:ext cx="1562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RTO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601200" y="2095500"/>
            <a:ext cx="76200" cy="1066800"/>
          </a:xfrm>
          <a:prstGeom prst="rect">
            <a:avLst/>
          </a:prstGeom>
          <a:solidFill>
            <a:srgbClr val="3EA77A"/>
          </a:solidFill>
          <a:ln w="9525">
            <a:solidFill>
              <a:srgbClr val="3EA77A"/>
            </a:solidFill>
            <a:prstDash val="solid"/>
          </a:ln>
        </p:spPr>
      </p:sp>
      <p:sp>
        <p:nvSpPr>
          <p:cNvPr id="26" name="矩形: 圆角 25"/>
          <p:cNvSpPr>
            <a:spLocks noGrp="1"/>
          </p:cNvSpPr>
          <p:nvPr/>
        </p:nvSpPr>
        <p:spPr>
          <a:xfrm>
            <a:off x="685800" y="3676650"/>
            <a:ext cx="10820400" cy="1962150"/>
          </a:xfrm>
          <a:prstGeom prst="roundRect">
            <a:avLst>
              <a:gd name="adj" fmla="val 9709"/>
            </a:avLst>
          </a:prstGeom>
          <a:solidFill>
            <a:srgbClr val="21445F"/>
          </a:solidFill>
          <a:ln w="9525">
            <a:solidFill>
              <a:srgbClr val="37657E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971550" y="394335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7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7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上线前必须确认的底线</a:t>
            </a:r>
            <a:endParaRPr sz="17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椭圆 27"/>
          <p:cNvSpPr>
            <a:spLocks noGrp="1"/>
          </p:cNvSpPr>
          <p:nvPr/>
        </p:nvSpPr>
        <p:spPr>
          <a:xfrm>
            <a:off x="990600" y="4429125"/>
            <a:ext cx="133350" cy="1333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990600" y="4419600"/>
            <a:ext cx="1333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7222"/>
          </a:bodyPr>
          <a:lstStyle/>
          <a:p>
            <a:pPr algn="ctr">
              <a:def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✓</a:t>
            </a:r>
            <a:endParaRPr sz="9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1238250" y="4400550"/>
            <a:ext cx="981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 / 联通 / 电信线路完成机器人媒体、桥接、转人工、录音、回呼准入</a:t>
            </a:r>
            <a:endParaRPr sz="1200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椭圆 30"/>
          <p:cNvSpPr>
            <a:spLocks noGrp="1"/>
          </p:cNvSpPr>
          <p:nvPr/>
        </p:nvSpPr>
        <p:spPr>
          <a:xfrm>
            <a:off x="990600" y="4714875"/>
            <a:ext cx="133350" cy="1333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990600" y="4705350"/>
            <a:ext cx="1333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7222"/>
          </a:bodyPr>
          <a:lstStyle/>
          <a:p>
            <a:pPr algn="ctr">
              <a:def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✓</a:t>
            </a:r>
            <a:endParaRPr sz="9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1238250" y="4686300"/>
            <a:ext cx="981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手机号、录音、转写和人声样本按权限脱敏，下载和导出需要二次验证</a:t>
            </a:r>
            <a:endParaRPr sz="1200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椭圆 33"/>
          <p:cNvSpPr>
            <a:spLocks noGrp="1"/>
          </p:cNvSpPr>
          <p:nvPr/>
        </p:nvSpPr>
        <p:spPr>
          <a:xfrm>
            <a:off x="990600" y="5000625"/>
            <a:ext cx="133350" cy="1333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990600" y="4991100"/>
            <a:ext cx="1333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7222"/>
          </a:bodyPr>
          <a:lstStyle/>
          <a:p>
            <a:pPr algn="ctr">
              <a:def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✓</a:t>
            </a:r>
            <a:endParaRPr sz="9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1238250" y="4972050"/>
            <a:ext cx="981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退订、黑名单和投诉请求跨任务生效，任何拨号入口都不能绕过</a:t>
            </a:r>
            <a:endParaRPr sz="1200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椭圆 36"/>
          <p:cNvSpPr>
            <a:spLocks noGrp="1"/>
          </p:cNvSpPr>
          <p:nvPr/>
        </p:nvSpPr>
        <p:spPr>
          <a:xfrm>
            <a:off x="990600" y="5286375"/>
            <a:ext cx="133350" cy="1333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990600" y="5276850"/>
            <a:ext cx="1333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7222"/>
          </a:bodyPr>
          <a:lstStyle/>
          <a:p>
            <a:pPr algn="ctr">
              <a:def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✓</a:t>
            </a:r>
            <a:endParaRPr sz="9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1238250" y="5257800"/>
            <a:ext cx="981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AI、通信、短信单一供应商故障时，任务可暂停、告警、降级和恢复</a:t>
            </a:r>
            <a:endParaRPr sz="1200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685800" y="6076950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050">
                <a:solidFill>
                  <a:srgbClr val="BCD8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>
                <a:solidFill>
                  <a:srgbClr val="BCD8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合规提示：固定开场、录音、人声克隆、名单来源和照片审核需法务/供应商书面确认后再进入真实客户生产外呼。</a:t>
            </a:r>
            <a:endParaRPr sz="1050">
              <a:solidFill>
                <a:srgbClr val="BCD8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13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落地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13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建议从一条链路开始，跑通后再放大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先验证一个产品、一个名单、一个话术版本，再逐步扩大并发和范围。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2190750"/>
            <a:ext cx="3143250" cy="23812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7" name="椭圆 6"/>
          <p:cNvSpPr>
            <a:spLocks noGrp="1"/>
          </p:cNvSpPr>
          <p:nvPr/>
        </p:nvSpPr>
        <p:spPr>
          <a:xfrm>
            <a:off x="914400" y="2419350"/>
            <a:ext cx="419100" cy="41910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53365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504950" y="24574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52500" y="3162300"/>
            <a:ext cx="26098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 1 个产品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整理卖点、FAQ、资格问题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确认线路和合规口径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3829050" y="3219450"/>
            <a:ext cx="114300" cy="11430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2" name="椭圆 11"/>
          <p:cNvSpPr>
            <a:spLocks noGrp="1"/>
          </p:cNvSpPr>
          <p:nvPr/>
        </p:nvSpPr>
        <p:spPr>
          <a:xfrm>
            <a:off x="4324350" y="3219450"/>
            <a:ext cx="114300" cy="11430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cxnSp>
        <p:nvCxnSpPr>
          <p:cNvPr id="42" name="直接箭头连接符 41"/>
          <p:cNvCxnSpPr>
            <a:stCxn id="11" idx="6"/>
            <a:endCxn id="12" idx="2"/>
          </p:cNvCxnSpPr>
          <p:nvPr/>
        </p:nvCxnSpPr>
        <p:spPr>
          <a:xfrm>
            <a:off x="3943350" y="327660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sp>
        <p:nvSpPr>
          <p:cNvPr id="14" name="矩形: 圆角 13"/>
          <p:cNvSpPr>
            <a:spLocks noGrp="1"/>
          </p:cNvSpPr>
          <p:nvPr/>
        </p:nvSpPr>
        <p:spPr>
          <a:xfrm>
            <a:off x="4324350" y="2190750"/>
            <a:ext cx="3143250" cy="23812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5" name="椭圆 14"/>
          <p:cNvSpPr>
            <a:spLocks noGrp="1"/>
          </p:cNvSpPr>
          <p:nvPr/>
        </p:nvSpPr>
        <p:spPr>
          <a:xfrm>
            <a:off x="4552950" y="2419350"/>
            <a:ext cx="419100" cy="41910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4552950" y="253365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143500" y="24574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试呼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591050" y="3162300"/>
            <a:ext cx="26098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内部测试号码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验证开场、打断、转人工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确认录音、摘要和待办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椭圆 18"/>
          <p:cNvSpPr>
            <a:spLocks noGrp="1"/>
          </p:cNvSpPr>
          <p:nvPr/>
        </p:nvSpPr>
        <p:spPr>
          <a:xfrm>
            <a:off x="7467600" y="3219450"/>
            <a:ext cx="114300" cy="11430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0" name="椭圆 19"/>
          <p:cNvSpPr>
            <a:spLocks noGrp="1"/>
          </p:cNvSpPr>
          <p:nvPr/>
        </p:nvSpPr>
        <p:spPr>
          <a:xfrm>
            <a:off x="7962900" y="3219450"/>
            <a:ext cx="114300" cy="114300"/>
          </a:xfrm>
          <a:prstGeom prst="ellipse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cxnSp>
        <p:nvCxnSpPr>
          <p:cNvPr id="50" name="直接箭头连接符 49"/>
          <p:cNvCxnSpPr>
            <a:stCxn id="19" idx="6"/>
            <a:endCxn id="20" idx="2"/>
          </p:cNvCxnSpPr>
          <p:nvPr/>
        </p:nvCxnSpPr>
        <p:spPr>
          <a:xfrm>
            <a:off x="7581900" y="327660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sp>
        <p:nvSpPr>
          <p:cNvPr id="22" name="矩形: 圆角 21"/>
          <p:cNvSpPr>
            <a:spLocks noGrp="1"/>
          </p:cNvSpPr>
          <p:nvPr/>
        </p:nvSpPr>
        <p:spPr>
          <a:xfrm>
            <a:off x="7962900" y="2190750"/>
            <a:ext cx="3143250" cy="23812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3" name="椭圆 22"/>
          <p:cNvSpPr>
            <a:spLocks noGrp="1"/>
          </p:cNvSpPr>
          <p:nvPr/>
        </p:nvSpPr>
        <p:spPr>
          <a:xfrm>
            <a:off x="8191500" y="2419350"/>
            <a:ext cx="419100" cy="419100"/>
          </a:xfrm>
          <a:prstGeom prst="ellipse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191500" y="253365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782050" y="24574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229600" y="3162300"/>
            <a:ext cx="26098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小批次受控上线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观察接通、转接、退订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3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达标后逐步提高并发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: 圆角 26"/>
          <p:cNvSpPr>
            <a:spLocks noGrp="1"/>
          </p:cNvSpPr>
          <p:nvPr/>
        </p:nvSpPr>
        <p:spPr>
          <a:xfrm>
            <a:off x="685800" y="5105400"/>
            <a:ext cx="10820400" cy="857250"/>
          </a:xfrm>
          <a:prstGeom prst="roundRect">
            <a:avLst>
              <a:gd name="adj" fmla="val 22222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971550" y="5372100"/>
            <a:ext cx="1024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下一步：确定首个试点产品 + 一批测试名单 + 业务负责人 + 合规确认人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685800" y="6229350"/>
            <a:ext cx="10820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先把“名单 → 对话 → 转人工 → 跟进 → 成交”跑通，再谈更大规模。</a:t>
            </a:r>
            <a:endParaRPr sz="120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2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2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一句话说清楚：它到底帮谁做什么？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把一批客户名单交给机器人，机器人先聊，把有兴趣的人转给坐席继续跟。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1924050"/>
            <a:ext cx="1200150" cy="285750"/>
          </a:xfrm>
          <a:prstGeom prst="roundRect">
            <a:avLst>
              <a:gd name="adj" fmla="val 50000"/>
            </a:avLst>
          </a:prstGeom>
          <a:solidFill>
            <a:srgbClr val="DFF5F2"/>
          </a:solidFill>
          <a:ln w="9525">
            <a:solidFill>
              <a:srgbClr val="DFF5F2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客户能听懂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343150"/>
            <a:ext cx="40957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3850" lnSpcReduction="10000"/>
          </a:bodyPr>
          <a:lstStyle/>
          <a:p>
            <a:pPr>
              <a:lnSpc>
                <a:spcPct val="120000"/>
              </a:lnSpc>
              <a:buNone/>
              <a:defRPr sz="172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72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适合需要持续触达客户的团队：</a:t>
            </a:r>
            <a:endParaRPr sz="172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buNone/>
              <a:defRPr sz="172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72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企业服务、内容营销、AI智能体销售、渠道拓客。</a:t>
            </a:r>
            <a:endParaRPr sz="172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3352800"/>
            <a:ext cx="4095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不要求客户先学会一套复杂 CRM。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先把名单、产品和话术准备好，系统就能开始跑。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scenario-0"/>
          <p:cNvSpPr>
            <a:spLocks noGrp="1"/>
          </p:cNvSpPr>
          <p:nvPr/>
        </p:nvSpPr>
        <p:spPr>
          <a:xfrm>
            <a:off x="5448300" y="2305050"/>
            <a:ext cx="1619250" cy="1809750"/>
          </a:xfrm>
          <a:prstGeom prst="roundRect">
            <a:avLst>
              <a:gd name="adj" fmla="val 12941"/>
            </a:avLst>
          </a:prstGeom>
          <a:solidFill>
            <a:srgbClr val="E8F1FB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0" name="椭圆 9"/>
          <p:cNvSpPr>
            <a:spLocks noGrp="1"/>
          </p:cNvSpPr>
          <p:nvPr/>
        </p:nvSpPr>
        <p:spPr>
          <a:xfrm>
            <a:off x="5619750" y="2495550"/>
            <a:ext cx="323850" cy="32385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5619750" y="257175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38850" y="2514600"/>
            <a:ext cx="876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拨打前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619750" y="3067050"/>
            <a:ext cx="12763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162"/>
          </a:bodyPr>
          <a:lstStyle/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导入名单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自动去重、过滤退订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scenario-1"/>
          <p:cNvSpPr>
            <a:spLocks noGrp="1"/>
          </p:cNvSpPr>
          <p:nvPr/>
        </p:nvSpPr>
        <p:spPr>
          <a:xfrm>
            <a:off x="7400925" y="2305050"/>
            <a:ext cx="1619250" cy="1809750"/>
          </a:xfrm>
          <a:prstGeom prst="roundRect">
            <a:avLst>
              <a:gd name="adj" fmla="val 12941"/>
            </a:avLst>
          </a:prstGeom>
          <a:solidFill>
            <a:srgbClr val="DFF5F2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5" name="椭圆 14"/>
          <p:cNvSpPr>
            <a:spLocks noGrp="1"/>
          </p:cNvSpPr>
          <p:nvPr/>
        </p:nvSpPr>
        <p:spPr>
          <a:xfrm>
            <a:off x="7572375" y="2495550"/>
            <a:ext cx="323850" cy="3238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572375" y="257175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991475" y="2514600"/>
            <a:ext cx="876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通话中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572375" y="3067050"/>
            <a:ext cx="12763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162"/>
          </a:bodyPr>
          <a:lstStyle/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机器人会听会问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听到强意向就转人工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scenario-2"/>
          <p:cNvSpPr>
            <a:spLocks noGrp="1"/>
          </p:cNvSpPr>
          <p:nvPr/>
        </p:nvSpPr>
        <p:spPr>
          <a:xfrm>
            <a:off x="9353550" y="2305050"/>
            <a:ext cx="1619250" cy="1809750"/>
          </a:xfrm>
          <a:prstGeom prst="roundRect">
            <a:avLst>
              <a:gd name="adj" fmla="val 12941"/>
            </a:avLst>
          </a:prstGeom>
          <a:solidFill>
            <a:srgbClr val="FFF3DA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0" name="椭圆 19"/>
          <p:cNvSpPr>
            <a:spLocks noGrp="1"/>
          </p:cNvSpPr>
          <p:nvPr/>
        </p:nvSpPr>
        <p:spPr>
          <a:xfrm>
            <a:off x="9525000" y="2495550"/>
            <a:ext cx="323850" cy="323850"/>
          </a:xfrm>
          <a:prstGeom prst="ellipse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9525000" y="257175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9944100" y="2514600"/>
            <a:ext cx="876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通话后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525000" y="3067050"/>
            <a:ext cx="12763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162"/>
          </a:bodyPr>
          <a:lstStyle/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自动转写和摘要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生成待跟进和成交漏斗</a:t>
            </a:r>
            <a:endParaRPr sz="1350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0" name="直接箭头连接符 49"/>
          <p:cNvCxnSpPr>
            <a:stCxn id="9" idx="3"/>
            <a:endCxn id="14" idx="1"/>
          </p:cNvCxnSpPr>
          <p:nvPr/>
        </p:nvCxnSpPr>
        <p:spPr>
          <a:xfrm>
            <a:off x="7067550" y="3209925"/>
            <a:ext cx="333375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51" name="直接箭头连接符 50"/>
          <p:cNvCxnSpPr>
            <a:stCxn id="14" idx="3"/>
            <a:endCxn id="19" idx="1"/>
          </p:cNvCxnSpPr>
          <p:nvPr/>
        </p:nvCxnSpPr>
        <p:spPr>
          <a:xfrm>
            <a:off x="9020175" y="3209925"/>
            <a:ext cx="333375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sp>
        <p:nvSpPr>
          <p:cNvPr id="26" name="矩形 25"/>
          <p:cNvSpPr>
            <a:spLocks noGrp="1"/>
          </p:cNvSpPr>
          <p:nvPr/>
        </p:nvSpPr>
        <p:spPr>
          <a:xfrm>
            <a:off x="5448300" y="4514850"/>
            <a:ext cx="5619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结果不是“打了多少电话”，而是“有多少客户进入下一步”。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3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痛点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3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客户真正头疼的，不是不会打电话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而是名单、过程、跟进和结果全都散在不同地方。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2152650"/>
            <a:ext cx="5048250" cy="12954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152650"/>
            <a:ext cx="76200" cy="129540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8" name="矩形: 圆角 7"/>
          <p:cNvSpPr>
            <a:spLocks noGrp="1"/>
          </p:cNvSpPr>
          <p:nvPr/>
        </p:nvSpPr>
        <p:spPr>
          <a:xfrm>
            <a:off x="952500" y="2362200"/>
            <a:ext cx="819150" cy="285750"/>
          </a:xfrm>
          <a:prstGeom prst="roundRect">
            <a:avLst>
              <a:gd name="adj" fmla="val 50000"/>
            </a:avLst>
          </a:prstGeom>
          <a:solidFill>
            <a:srgbClr val="E8F1FB"/>
          </a:solidFill>
          <a:ln w="9525">
            <a:solidFill>
              <a:srgbClr val="E8F1FB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信息散</a:t>
            </a:r>
            <a:endParaRPr sz="1050" b="1">
              <a:solidFill>
                <a:srgbClr val="4B8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52500" y="2781300"/>
            <a:ext cx="4400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206"/>
          </a:bodyPr>
          <a:lstStyle/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“名单散在几个 Excel 里，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谁打过、谁没打过说不清。”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: 圆角 9"/>
          <p:cNvSpPr>
            <a:spLocks noGrp="1"/>
          </p:cNvSpPr>
          <p:nvPr/>
        </p:nvSpPr>
        <p:spPr>
          <a:xfrm>
            <a:off x="6115050" y="2152650"/>
            <a:ext cx="5048250" cy="12954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115050" y="2152650"/>
            <a:ext cx="76200" cy="1295400"/>
          </a:xfrm>
          <a:prstGeom prst="rect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12" name="矩形: 圆角 11"/>
          <p:cNvSpPr>
            <a:spLocks noGrp="1"/>
          </p:cNvSpPr>
          <p:nvPr/>
        </p:nvSpPr>
        <p:spPr>
          <a:xfrm>
            <a:off x="6381750" y="2362200"/>
            <a:ext cx="819150" cy="285750"/>
          </a:xfrm>
          <a:prstGeom prst="roundRect">
            <a:avLst>
              <a:gd name="adj" fmla="val 50000"/>
            </a:avLst>
          </a:prstGeom>
          <a:solidFill>
            <a:srgbClr val="FFF3DA"/>
          </a:solidFill>
          <a:ln w="9525">
            <a:solidFill>
              <a:srgbClr val="FFF3DA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效率低</a:t>
            </a:r>
            <a:endParaRPr sz="105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381750" y="2781300"/>
            <a:ext cx="4400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206"/>
          </a:bodyPr>
          <a:lstStyle/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“人手不够，旺季一来，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电话根本打不完。”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: 圆角 13"/>
          <p:cNvSpPr>
            <a:spLocks noGrp="1"/>
          </p:cNvSpPr>
          <p:nvPr/>
        </p:nvSpPr>
        <p:spPr>
          <a:xfrm>
            <a:off x="685800" y="3790950"/>
            <a:ext cx="5048250" cy="12954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85800" y="3790950"/>
            <a:ext cx="76200" cy="129540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16" name="矩形: 圆角 15"/>
          <p:cNvSpPr>
            <a:spLocks noGrp="1"/>
          </p:cNvSpPr>
          <p:nvPr/>
        </p:nvSpPr>
        <p:spPr>
          <a:xfrm>
            <a:off x="952500" y="4000500"/>
            <a:ext cx="819150" cy="285750"/>
          </a:xfrm>
          <a:prstGeom prst="roundRect">
            <a:avLst>
              <a:gd name="adj" fmla="val 50000"/>
            </a:avLst>
          </a:prstGeom>
          <a:solidFill>
            <a:srgbClr val="FBE8E4"/>
          </a:solidFill>
          <a:ln w="9525">
            <a:solidFill>
              <a:srgbClr val="FBE8E4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承接慢</a:t>
            </a:r>
            <a:endParaRPr sz="10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52500" y="4419600"/>
            <a:ext cx="4400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206"/>
          </a:bodyPr>
          <a:lstStyle/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“接通了也不知道先跟谁，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高意向客户容易凉掉。”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: 圆角 17"/>
          <p:cNvSpPr>
            <a:spLocks noGrp="1"/>
          </p:cNvSpPr>
          <p:nvPr/>
        </p:nvSpPr>
        <p:spPr>
          <a:xfrm>
            <a:off x="6115050" y="3790950"/>
            <a:ext cx="5048250" cy="12954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115050" y="3790950"/>
            <a:ext cx="76200" cy="129540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0" name="矩形: 圆角 19"/>
          <p:cNvSpPr>
            <a:spLocks noGrp="1"/>
          </p:cNvSpPr>
          <p:nvPr/>
        </p:nvSpPr>
        <p:spPr>
          <a:xfrm>
            <a:off x="6381750" y="4000500"/>
            <a:ext cx="819150" cy="285750"/>
          </a:xfrm>
          <a:prstGeom prst="roundRect">
            <a:avLst>
              <a:gd name="adj" fmla="val 50000"/>
            </a:avLst>
          </a:prstGeom>
          <a:solidFill>
            <a:srgbClr val="DFF5F2"/>
          </a:solidFill>
          <a:ln w="9525">
            <a:solidFill>
              <a:srgbClr val="DFF5F2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管理盲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381750" y="4419600"/>
            <a:ext cx="4400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206"/>
          </a:bodyPr>
          <a:lstStyle/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“通话结束还要手工记，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2000"/>
              </a:lnSpc>
              <a:buNone/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复盘只能凭感觉。”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85800" y="5619750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这些问题会直接变成三种成本：时间被拖长、人工被堆高、机会被错过。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4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变化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4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从“各自忙”到“一条线看得见”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系统把重复动作交给机器人，把关键判断留给人。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1962150"/>
            <a:ext cx="4476750" cy="3371850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7" name="矩形: 圆角 6"/>
          <p:cNvSpPr>
            <a:spLocks noGrp="1"/>
          </p:cNvSpPr>
          <p:nvPr/>
        </p:nvSpPr>
        <p:spPr>
          <a:xfrm>
            <a:off x="7029450" y="1962150"/>
            <a:ext cx="4476750" cy="3371850"/>
          </a:xfrm>
          <a:prstGeom prst="roundRect">
            <a:avLst>
              <a:gd name="adj" fmla="val 5650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90600" y="2247900"/>
            <a:ext cx="3810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8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现在：靠人盯、靠人记</a:t>
            </a:r>
            <a:endParaRPr sz="18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334250" y="2247900"/>
            <a:ext cx="3810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目标：系统跑、结果回</a:t>
            </a:r>
            <a:endParaRPr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90600" y="27622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</a:t>
            </a:r>
            <a:endParaRPr sz="127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619250" y="27622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多个表格反复整理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334250" y="27622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</a:t>
            </a:r>
            <a:endParaRPr sz="1275" b="1">
              <a:solidFill>
                <a:srgbClr val="F3B45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7962900" y="27622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导入后自动去重、过滤退订</a:t>
            </a:r>
            <a:endParaRPr sz="1275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990600" y="3086100"/>
            <a:ext cx="3581400" cy="0"/>
          </a:xfrm>
          <a:prstGeom prst="line">
            <a:avLst/>
          </a:prstGeom>
          <a:noFill/>
          <a:ln w="19050">
            <a:solidFill>
              <a:srgbClr val="D7E2EB"/>
            </a:solidFill>
            <a:prstDash val="solid"/>
          </a:ln>
        </p:spPr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7334250" y="3086100"/>
            <a:ext cx="3581400" cy="0"/>
          </a:xfrm>
          <a:prstGeom prst="line">
            <a:avLst/>
          </a:prstGeom>
          <a:noFill/>
          <a:ln w="19050">
            <a:solidFill>
              <a:srgbClr val="365773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990600" y="32385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外呼</a:t>
            </a:r>
            <a:endParaRPr sz="127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619250" y="323850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人工一条条拨，效率受限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334250" y="32385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外呼</a:t>
            </a:r>
            <a:endParaRPr sz="1275" b="1">
              <a:solidFill>
                <a:srgbClr val="F3B45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962900" y="323850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按时段、并发、重试自动调度</a:t>
            </a:r>
            <a:endParaRPr sz="1275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990600" y="3562350"/>
            <a:ext cx="3581400" cy="0"/>
          </a:xfrm>
          <a:prstGeom prst="line">
            <a:avLst/>
          </a:prstGeom>
          <a:noFill/>
          <a:ln w="19050">
            <a:solidFill>
              <a:srgbClr val="D7E2EB"/>
            </a:solidFill>
            <a:prstDash val="solid"/>
          </a:ln>
        </p:spPr>
      </p:sp>
      <p:sp>
        <p:nvSpPr>
          <p:cNvPr id="21" name="直接连接符 20"/>
          <p:cNvSpPr>
            <a:spLocks noGrp="1"/>
          </p:cNvSpPr>
          <p:nvPr/>
        </p:nvSpPr>
        <p:spPr>
          <a:xfrm>
            <a:off x="7334250" y="3562350"/>
            <a:ext cx="3581400" cy="0"/>
          </a:xfrm>
          <a:prstGeom prst="line">
            <a:avLst/>
          </a:prstGeom>
          <a:noFill/>
          <a:ln w="19050">
            <a:solidFill>
              <a:srgbClr val="365773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90600" y="37147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承接</a:t>
            </a:r>
            <a:endParaRPr sz="127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619250" y="37147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高意向客户靠运气碰上坐席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7334250" y="37147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承接</a:t>
            </a:r>
            <a:endParaRPr sz="1275" b="1">
              <a:solidFill>
                <a:srgbClr val="F3B45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7962900" y="37147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按规则转人工，弹屏带上上下文</a:t>
            </a:r>
            <a:endParaRPr sz="1275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直接连接符 25"/>
          <p:cNvSpPr>
            <a:spLocks noGrp="1"/>
          </p:cNvSpPr>
          <p:nvPr/>
        </p:nvSpPr>
        <p:spPr>
          <a:xfrm>
            <a:off x="990600" y="4038600"/>
            <a:ext cx="3581400" cy="0"/>
          </a:xfrm>
          <a:prstGeom prst="line">
            <a:avLst/>
          </a:prstGeom>
          <a:noFill/>
          <a:ln w="19050">
            <a:solidFill>
              <a:srgbClr val="D7E2EB"/>
            </a:solidFill>
            <a:prstDash val="solid"/>
          </a:ln>
        </p:spPr>
      </p:sp>
      <p:sp>
        <p:nvSpPr>
          <p:cNvPr id="27" name="直接连接符 26"/>
          <p:cNvSpPr>
            <a:spLocks noGrp="1"/>
          </p:cNvSpPr>
          <p:nvPr/>
        </p:nvSpPr>
        <p:spPr>
          <a:xfrm>
            <a:off x="7334250" y="4038600"/>
            <a:ext cx="3581400" cy="0"/>
          </a:xfrm>
          <a:prstGeom prst="line">
            <a:avLst/>
          </a:prstGeom>
          <a:noFill/>
          <a:ln w="19050">
            <a:solidFill>
              <a:srgbClr val="365773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990600" y="41910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跟进</a:t>
            </a:r>
            <a:endParaRPr sz="127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619250" y="419100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通话后手工记，容易漏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7334250" y="41910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跟进</a:t>
            </a:r>
            <a:endParaRPr sz="1275" b="1">
              <a:solidFill>
                <a:srgbClr val="F3B45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7962900" y="419100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自动摘要、待办、阶段和提醒</a:t>
            </a:r>
            <a:endParaRPr sz="1275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直接连接符 31"/>
          <p:cNvSpPr>
            <a:spLocks noGrp="1"/>
          </p:cNvSpPr>
          <p:nvPr/>
        </p:nvSpPr>
        <p:spPr>
          <a:xfrm>
            <a:off x="990600" y="4514850"/>
            <a:ext cx="3581400" cy="0"/>
          </a:xfrm>
          <a:prstGeom prst="line">
            <a:avLst/>
          </a:prstGeom>
          <a:noFill/>
          <a:ln w="19050">
            <a:solidFill>
              <a:srgbClr val="D7E2EB"/>
            </a:solidFill>
            <a:prstDash val="solid"/>
          </a:ln>
        </p:spPr>
      </p:sp>
      <p:sp>
        <p:nvSpPr>
          <p:cNvPr id="33" name="直接连接符 32"/>
          <p:cNvSpPr>
            <a:spLocks noGrp="1"/>
          </p:cNvSpPr>
          <p:nvPr/>
        </p:nvSpPr>
        <p:spPr>
          <a:xfrm>
            <a:off x="7334250" y="4514850"/>
            <a:ext cx="3581400" cy="0"/>
          </a:xfrm>
          <a:prstGeom prst="line">
            <a:avLst/>
          </a:prstGeom>
          <a:noFill/>
          <a:ln w="19050">
            <a:solidFill>
              <a:srgbClr val="365773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990600" y="46672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</a:t>
            </a:r>
            <a:endParaRPr sz="127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1619250" y="46672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只能看“打了多少”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7334250" y="466725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3B45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</a:t>
            </a:r>
            <a:endParaRPr sz="1275" b="1">
              <a:solidFill>
                <a:srgbClr val="F3B45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7962900" y="4667250"/>
            <a:ext cx="3162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EAF5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看到接通、意向、首跟和成交</a:t>
            </a:r>
            <a:endParaRPr sz="1275">
              <a:solidFill>
                <a:srgbClr val="EAF5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685800" y="5715000"/>
            <a:ext cx="10820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6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少做重复劳动，多把时间花在真正有机会的客户上。</a:t>
            </a:r>
            <a:endParaRPr sz="16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5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量化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5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时间和人工成本，能被直接算出来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下面用 GEO 内容发布做示例；实际参数可替换，测算方法不变。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: 圆角 5"/>
          <p:cNvSpPr>
            <a:spLocks noGrp="1"/>
          </p:cNvSpPr>
          <p:nvPr/>
        </p:nvSpPr>
        <p:spPr>
          <a:xfrm>
            <a:off x="685800" y="1924050"/>
            <a:ext cx="1200150" cy="285750"/>
          </a:xfrm>
          <a:prstGeom prst="roundRect">
            <a:avLst>
              <a:gd name="adj" fmla="val 50000"/>
            </a:avLst>
          </a:prstGeom>
          <a:solidFill>
            <a:srgbClr val="FFF3DA"/>
          </a:solidFill>
          <a:ln w="9525">
            <a:solidFill>
              <a:srgbClr val="FFF3DA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示例测算</a:t>
            </a:r>
            <a:endParaRPr sz="105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343150"/>
            <a:ext cx="6858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GEO 内容发布：人工做 10 个平台 vs 系统一次填写后自动发布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705100"/>
            <a:ext cx="723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按“每个平台 30 分钟、每月 20 次发布、人工成本 80 元/小时”估算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325755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没有AI智能体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524250" y="3295650"/>
            <a:ext cx="4572000" cy="285750"/>
          </a:xfrm>
          <a:prstGeom prst="rect">
            <a:avLst/>
          </a:prstGeom>
          <a:solidFill>
            <a:srgbClr val="D7E2EB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524250" y="3295650"/>
            <a:ext cx="4572000" cy="28575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401050" y="325755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 小时 / 次</a:t>
            </a:r>
            <a:endParaRPr sz="16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85800" y="3886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有AI智能体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524250" y="3924300"/>
            <a:ext cx="4572000" cy="285750"/>
          </a:xfrm>
          <a:prstGeom prst="rect">
            <a:avLst/>
          </a:prstGeom>
          <a:solidFill>
            <a:srgbClr val="D7E2EB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3524250" y="3924300"/>
            <a:ext cx="457200" cy="28575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401050" y="38862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0.5 小时 / 次</a:t>
            </a:r>
            <a:endParaRPr sz="16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85800" y="4476750"/>
            <a:ext cx="9525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单次节省约 4.5 小时，按每月 20 次发布，约释放 90 小时人工时间。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: 圆角 17"/>
          <p:cNvSpPr>
            <a:spLocks noGrp="1"/>
          </p:cNvSpPr>
          <p:nvPr/>
        </p:nvSpPr>
        <p:spPr>
          <a:xfrm>
            <a:off x="685800" y="5067300"/>
            <a:ext cx="2333625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57250" y="5219700"/>
            <a:ext cx="19907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 路</a:t>
            </a:r>
            <a:endParaRPr sz="25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57250" y="5686425"/>
            <a:ext cx="19907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机器人峰值并发（验收目标）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85800" y="5067300"/>
            <a:ext cx="76200" cy="1066800"/>
          </a:xfrm>
          <a:prstGeom prst="rect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2" name="矩形: 圆角 21"/>
          <p:cNvSpPr>
            <a:spLocks noGrp="1"/>
          </p:cNvSpPr>
          <p:nvPr/>
        </p:nvSpPr>
        <p:spPr>
          <a:xfrm>
            <a:off x="3238500" y="5067300"/>
            <a:ext cx="2333625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3409950" y="5219700"/>
            <a:ext cx="19907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4B8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 名</a:t>
            </a:r>
            <a:endParaRPr sz="2550" b="1">
              <a:solidFill>
                <a:srgbClr val="4B8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3409950" y="5686425"/>
            <a:ext cx="19907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dirty="0" err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后台并发用户</a:t>
            </a:r>
            <a:r>
              <a:rPr lang="en-US" sz="1200" dirty="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200" dirty="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</a:t>
            </a:r>
            <a:endParaRPr sz="1200" dirty="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3238500" y="5067300"/>
            <a:ext cx="76200" cy="1066800"/>
          </a:xfrm>
          <a:prstGeom prst="rect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26" name="矩形: 圆角 25"/>
          <p:cNvSpPr>
            <a:spLocks noGrp="1"/>
          </p:cNvSpPr>
          <p:nvPr/>
        </p:nvSpPr>
        <p:spPr>
          <a:xfrm>
            <a:off x="5791200" y="5067300"/>
            <a:ext cx="2333625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5962650" y="5219700"/>
            <a:ext cx="19907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万行</a:t>
            </a:r>
            <a:endParaRPr sz="255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5962650" y="5686425"/>
            <a:ext cx="19907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dirty="0" err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名单异步导入上限</a:t>
            </a:r>
            <a:r>
              <a:rPr lang="en-US" sz="1200" dirty="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200" dirty="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</a:t>
            </a:r>
            <a:endParaRPr sz="1200" dirty="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5791200" y="5067300"/>
            <a:ext cx="76200" cy="1066800"/>
          </a:xfrm>
          <a:prstGeom prst="rect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30" name="矩形: 圆角 29"/>
          <p:cNvSpPr>
            <a:spLocks noGrp="1"/>
          </p:cNvSpPr>
          <p:nvPr/>
        </p:nvSpPr>
        <p:spPr>
          <a:xfrm>
            <a:off x="8343900" y="5067300"/>
            <a:ext cx="316230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8515350" y="5219700"/>
            <a:ext cx="2819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99.5%</a:t>
            </a:r>
            <a:endParaRPr sz="25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8515350" y="5686425"/>
            <a:ext cx="2819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平台月度可用性目标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8343900" y="5067300"/>
            <a:ext cx="76200" cy="1066800"/>
          </a:xfrm>
          <a:prstGeom prst="rect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6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6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一张图看懂：三套工作入口，共用一条业务底座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每个角色看到自己的界面，名单、通话、跟进和报表在后台统一沉淀。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app-0"/>
          <p:cNvSpPr>
            <a:spLocks noGrp="1"/>
          </p:cNvSpPr>
          <p:nvPr/>
        </p:nvSpPr>
        <p:spPr>
          <a:xfrm>
            <a:off x="685800" y="2095500"/>
            <a:ext cx="3238500" cy="781050"/>
          </a:xfrm>
          <a:prstGeom prst="roundRect">
            <a:avLst>
              <a:gd name="adj" fmla="val 21951"/>
            </a:avLst>
          </a:prstGeom>
          <a:solidFill>
            <a:srgbClr val="E8F1FB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5350" y="2228850"/>
            <a:ext cx="1352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485"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后台管理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95350" y="2533650"/>
            <a:ext cx="2781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名单 / 产品 / 任务 / 报表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app-1"/>
          <p:cNvSpPr>
            <a:spLocks noGrp="1"/>
          </p:cNvSpPr>
          <p:nvPr/>
        </p:nvSpPr>
        <p:spPr>
          <a:xfrm>
            <a:off x="685800" y="3162300"/>
            <a:ext cx="3238500" cy="781050"/>
          </a:xfrm>
          <a:prstGeom prst="roundRect">
            <a:avLst>
              <a:gd name="adj" fmla="val 21951"/>
            </a:avLst>
          </a:prstGeom>
          <a:solidFill>
            <a:srgbClr val="DFF5F2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95350" y="3295650"/>
            <a:ext cx="1352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485"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话务工作台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95350" y="3600450"/>
            <a:ext cx="2781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接听 / 转接 / 跟进 / 成交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pp-2"/>
          <p:cNvSpPr>
            <a:spLocks noGrp="1"/>
          </p:cNvSpPr>
          <p:nvPr/>
        </p:nvSpPr>
        <p:spPr>
          <a:xfrm>
            <a:off x="685800" y="4229100"/>
            <a:ext cx="3238500" cy="781050"/>
          </a:xfrm>
          <a:prstGeom prst="roundRect">
            <a:avLst>
              <a:gd name="adj" fmla="val 21951"/>
            </a:avLst>
          </a:prstGeom>
          <a:solidFill>
            <a:srgbClr val="FFF3DA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95350" y="4362450"/>
            <a:ext cx="1352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485"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外呼系统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95350" y="4667250"/>
            <a:ext cx="2781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话术 / 知识 / 调度 / 机器人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dapter"/>
          <p:cNvSpPr>
            <a:spLocks noGrp="1"/>
          </p:cNvSpPr>
          <p:nvPr/>
        </p:nvSpPr>
        <p:spPr>
          <a:xfrm>
            <a:off x="4686300" y="2533650"/>
            <a:ext cx="2438400" cy="1866900"/>
          </a:xfrm>
          <a:prstGeom prst="roundRect">
            <a:avLst>
              <a:gd name="adj" fmla="val 11224"/>
            </a:avLst>
          </a:prstGeom>
          <a:solidFill>
            <a:srgbClr val="FFFFFF"/>
          </a:solidFill>
          <a:ln w="9525">
            <a:solidFill>
              <a:srgbClr val="C2D2DF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4972050" y="2800350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统一适配层</a:t>
            </a:r>
            <a:endParaRPr sz="18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972050" y="3257550"/>
            <a:ext cx="18669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586"/>
          </a:bodyPr>
          <a:lstStyle/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把不同厂商的接口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统一成系统听得懂的状态</a:t>
            </a:r>
            <a:endParaRPr sz="135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ext-0"/>
          <p:cNvSpPr>
            <a:spLocks noGrp="1"/>
          </p:cNvSpPr>
          <p:nvPr/>
        </p:nvSpPr>
        <p:spPr>
          <a:xfrm>
            <a:off x="8172450" y="2095500"/>
            <a:ext cx="2857500" cy="781050"/>
          </a:xfrm>
          <a:prstGeom prst="roundRect">
            <a:avLst>
              <a:gd name="adj" fmla="val 21951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9" name="椭圆 18"/>
          <p:cNvSpPr>
            <a:spLocks noGrp="1"/>
          </p:cNvSpPr>
          <p:nvPr/>
        </p:nvSpPr>
        <p:spPr>
          <a:xfrm>
            <a:off x="8382000" y="2324100"/>
            <a:ext cx="304800" cy="30480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382000" y="238125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839200" y="2352675"/>
            <a:ext cx="190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云呼叫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ext-1"/>
          <p:cNvSpPr>
            <a:spLocks noGrp="1"/>
          </p:cNvSpPr>
          <p:nvPr/>
        </p:nvSpPr>
        <p:spPr>
          <a:xfrm>
            <a:off x="8172450" y="3162300"/>
            <a:ext cx="2857500" cy="781050"/>
          </a:xfrm>
          <a:prstGeom prst="roundRect">
            <a:avLst>
              <a:gd name="adj" fmla="val 21951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3" name="椭圆 22"/>
          <p:cNvSpPr>
            <a:spLocks noGrp="1"/>
          </p:cNvSpPr>
          <p:nvPr/>
        </p:nvSpPr>
        <p:spPr>
          <a:xfrm>
            <a:off x="8382000" y="3390900"/>
            <a:ext cx="304800" cy="30480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382000" y="344805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839200" y="3419475"/>
            <a:ext cx="190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ASR / TTS / LLM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ext-2"/>
          <p:cNvSpPr>
            <a:spLocks noGrp="1"/>
          </p:cNvSpPr>
          <p:nvPr/>
        </p:nvSpPr>
        <p:spPr>
          <a:xfrm>
            <a:off x="8172450" y="4229100"/>
            <a:ext cx="2857500" cy="781050"/>
          </a:xfrm>
          <a:prstGeom prst="roundRect">
            <a:avLst>
              <a:gd name="adj" fmla="val 21951"/>
            </a:avLst>
          </a:prstGeom>
          <a:solidFill>
            <a:srgbClr val="FFFFFF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27" name="椭圆 26"/>
          <p:cNvSpPr>
            <a:spLocks noGrp="1"/>
          </p:cNvSpPr>
          <p:nvPr/>
        </p:nvSpPr>
        <p:spPr>
          <a:xfrm>
            <a:off x="8382000" y="4457700"/>
            <a:ext cx="304800" cy="304800"/>
          </a:xfrm>
          <a:prstGeom prst="ellipse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382000" y="451485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839200" y="4486275"/>
            <a:ext cx="190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声音克隆 / 短信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data"/>
          <p:cNvSpPr>
            <a:spLocks noGrp="1"/>
          </p:cNvSpPr>
          <p:nvPr/>
        </p:nvSpPr>
        <p:spPr>
          <a:xfrm>
            <a:off x="4286250" y="5219700"/>
            <a:ext cx="3448050" cy="685800"/>
          </a:xfrm>
          <a:prstGeom prst="roundRect">
            <a:avLst>
              <a:gd name="adj" fmla="val 25000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4438650" y="5429250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547"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客户主档</a:t>
            </a:r>
            <a:r>
              <a:rPr sz="13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|  </a:t>
            </a:r>
            <a:r>
              <a:rPr sz="135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通话记录</a:t>
            </a:r>
            <a:r>
              <a:rPr sz="13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|  </a:t>
            </a:r>
            <a:r>
              <a:rPr sz="135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录音转写</a:t>
            </a:r>
            <a:r>
              <a:rPr sz="13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|  </a:t>
            </a:r>
            <a:r>
              <a:rPr sz="135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报表审计</a:t>
            </a:r>
            <a:endParaRPr sz="135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0" name="直接箭头连接符 69"/>
          <p:cNvCxnSpPr>
            <a:stCxn id="6" idx="3"/>
            <a:endCxn id="15" idx="1"/>
          </p:cNvCxnSpPr>
          <p:nvPr/>
        </p:nvCxnSpPr>
        <p:spPr>
          <a:xfrm>
            <a:off x="3924300" y="2486025"/>
            <a:ext cx="762000" cy="981075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71" name="直接箭头连接符 70"/>
          <p:cNvCxnSpPr>
            <a:stCxn id="9" idx="3"/>
            <a:endCxn id="15" idx="1"/>
          </p:cNvCxnSpPr>
          <p:nvPr/>
        </p:nvCxnSpPr>
        <p:spPr>
          <a:xfrm flipV="1">
            <a:off x="3924300" y="3467100"/>
            <a:ext cx="762000" cy="85725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72" name="直接箭头连接符 71"/>
          <p:cNvCxnSpPr>
            <a:stCxn id="12" idx="3"/>
            <a:endCxn id="15" idx="1"/>
          </p:cNvCxnSpPr>
          <p:nvPr/>
        </p:nvCxnSpPr>
        <p:spPr>
          <a:xfrm flipV="1">
            <a:off x="3924300" y="3467100"/>
            <a:ext cx="762000" cy="1152525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73" name="连接符: 肘形 72"/>
          <p:cNvCxnSpPr>
            <a:stCxn id="15" idx="2"/>
            <a:endCxn id="30" idx="1"/>
          </p:cNvCxnSpPr>
          <p:nvPr/>
        </p:nvCxnSpPr>
        <p:spPr>
          <a:xfrm rot="5400000">
            <a:off x="4514850" y="4171950"/>
            <a:ext cx="1162050" cy="1619250"/>
          </a:xfrm>
          <a:prstGeom prst="bentConnector4">
            <a:avLst>
              <a:gd name="adj1" fmla="val 35246"/>
              <a:gd name="adj2" fmla="val 114118"/>
            </a:avLst>
          </a:prstGeom>
          <a:ln w="19050">
            <a:solidFill>
              <a:srgbClr val="1BA39C"/>
            </a:solidFill>
            <a:prstDash val="solid"/>
            <a:headEnd type="triangle" w="sm" len="sm"/>
          </a:ln>
        </p:spPr>
      </p:cxnSp>
      <p:sp>
        <p:nvSpPr>
          <p:cNvPr id="36" name="queue"/>
          <p:cNvSpPr>
            <a:spLocks noGrp="1"/>
          </p:cNvSpPr>
          <p:nvPr/>
        </p:nvSpPr>
        <p:spPr>
          <a:xfrm>
            <a:off x="8096250" y="5219700"/>
            <a:ext cx="3009900" cy="685800"/>
          </a:xfrm>
          <a:prstGeom prst="roundRect">
            <a:avLst>
              <a:gd name="adj" fmla="val 25000"/>
            </a:avLst>
          </a:prstGeom>
          <a:solidFill>
            <a:srgbClr val="E5F5EC"/>
          </a:solidFill>
          <a:ln w="9525">
            <a:solidFill>
              <a:srgbClr val="3EA77A"/>
            </a:solidFill>
            <a:prstDash val="solid"/>
          </a:ln>
        </p:spPr>
      </p:sp>
      <p:cxnSp>
        <p:nvCxnSpPr>
          <p:cNvPr id="75" name="连接符: 肘形 74"/>
          <p:cNvCxnSpPr>
            <a:stCxn id="15" idx="3"/>
            <a:endCxn id="36" idx="1"/>
          </p:cNvCxnSpPr>
          <p:nvPr/>
        </p:nvCxnSpPr>
        <p:spPr>
          <a:xfrm>
            <a:off x="7124700" y="3467100"/>
            <a:ext cx="971550" cy="2095500"/>
          </a:xfrm>
          <a:prstGeom prst="bentConnector3">
            <a:avLst>
              <a:gd name="adj1" fmla="val 75882"/>
            </a:avLst>
          </a:prstGeom>
          <a:ln w="19050">
            <a:solidFill>
              <a:srgbClr val="3EA77A"/>
            </a:solidFill>
            <a:prstDash val="solid"/>
            <a:headEnd type="triangle" w="sm" len="sm"/>
          </a:ln>
        </p:spPr>
      </p:cxnSp>
      <p:sp>
        <p:nvSpPr>
          <p:cNvPr id="38" name="矩形 37"/>
          <p:cNvSpPr>
            <a:spLocks noGrp="1"/>
          </p:cNvSpPr>
          <p:nvPr/>
        </p:nvSpPr>
        <p:spPr>
          <a:xfrm>
            <a:off x="8248650" y="5429250"/>
            <a:ext cx="2705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 dirty="0" err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可靠队列：回调、摘要、质检、报表</a:t>
            </a:r>
            <a:endParaRPr sz="1200" b="1" dirty="0">
              <a:solidFill>
                <a:srgbClr val="3EA77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7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流程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7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一条业务链路，把“拨出去”变成“跟得上”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机器人负责规模和初筛，坐席负责判断、沟通和成交。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flow-0"/>
          <p:cNvSpPr>
            <a:spLocks noGrp="1"/>
          </p:cNvSpPr>
          <p:nvPr/>
        </p:nvSpPr>
        <p:spPr>
          <a:xfrm>
            <a:off x="68580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7" name="椭圆 6"/>
          <p:cNvSpPr>
            <a:spLocks noGrp="1"/>
          </p:cNvSpPr>
          <p:nvPr/>
        </p:nvSpPr>
        <p:spPr>
          <a:xfrm>
            <a:off x="857250" y="2571750"/>
            <a:ext cx="361950" cy="36195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5725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5725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导入名单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5725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模板校验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去重 / 过滤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flow-1"/>
          <p:cNvSpPr>
            <a:spLocks noGrp="1"/>
          </p:cNvSpPr>
          <p:nvPr/>
        </p:nvSpPr>
        <p:spPr>
          <a:xfrm>
            <a:off x="249555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2" name="椭圆 11"/>
          <p:cNvSpPr>
            <a:spLocks noGrp="1"/>
          </p:cNvSpPr>
          <p:nvPr/>
        </p:nvSpPr>
        <p:spPr>
          <a:xfrm>
            <a:off x="2667000" y="2571750"/>
            <a:ext cx="361950" cy="36195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266700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66700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创建任务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66700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产品、话术、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线路、时段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flow-2"/>
          <p:cNvSpPr>
            <a:spLocks noGrp="1"/>
          </p:cNvSpPr>
          <p:nvPr/>
        </p:nvSpPr>
        <p:spPr>
          <a:xfrm>
            <a:off x="430530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7" name="椭圆 16"/>
          <p:cNvSpPr>
            <a:spLocks noGrp="1"/>
          </p:cNvSpPr>
          <p:nvPr/>
        </p:nvSpPr>
        <p:spPr>
          <a:xfrm>
            <a:off x="4476750" y="2571750"/>
            <a:ext cx="361950" cy="3619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47675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47675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机器人外呼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47675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会听、会问、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能自然打断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flow-3"/>
          <p:cNvSpPr>
            <a:spLocks noGrp="1"/>
          </p:cNvSpPr>
          <p:nvPr/>
        </p:nvSpPr>
        <p:spPr>
          <a:xfrm>
            <a:off x="611505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2" name="椭圆 21"/>
          <p:cNvSpPr>
            <a:spLocks noGrp="1"/>
          </p:cNvSpPr>
          <p:nvPr/>
        </p:nvSpPr>
        <p:spPr>
          <a:xfrm>
            <a:off x="6286500" y="2571750"/>
            <a:ext cx="361950" cy="3619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28650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28650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意向评分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28650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A/B/C/D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主次意向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flow-4"/>
          <p:cNvSpPr>
            <a:spLocks noGrp="1"/>
          </p:cNvSpPr>
          <p:nvPr/>
        </p:nvSpPr>
        <p:spPr>
          <a:xfrm>
            <a:off x="792480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27" name="椭圆 26"/>
          <p:cNvSpPr>
            <a:spLocks noGrp="1"/>
          </p:cNvSpPr>
          <p:nvPr/>
        </p:nvSpPr>
        <p:spPr>
          <a:xfrm>
            <a:off x="8096250" y="2571750"/>
            <a:ext cx="361950" cy="361950"/>
          </a:xfrm>
          <a:prstGeom prst="ellipse">
            <a:avLst/>
          </a:prstGeom>
          <a:solidFill>
            <a:srgbClr val="F3B454"/>
          </a:solidFill>
          <a:ln w="9525">
            <a:solidFill>
              <a:srgbClr val="F3B454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09625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09625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转人工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09625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强意向优先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弹屏带上下文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flow-5"/>
          <p:cNvSpPr>
            <a:spLocks noGrp="1"/>
          </p:cNvSpPr>
          <p:nvPr/>
        </p:nvSpPr>
        <p:spPr>
          <a:xfrm>
            <a:off x="9734550" y="2400300"/>
            <a:ext cx="1428750" cy="1790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32" name="椭圆 31"/>
          <p:cNvSpPr>
            <a:spLocks noGrp="1"/>
          </p:cNvSpPr>
          <p:nvPr/>
        </p:nvSpPr>
        <p:spPr>
          <a:xfrm>
            <a:off x="9906000" y="2571750"/>
            <a:ext cx="361950" cy="361950"/>
          </a:xfrm>
          <a:prstGeom prst="ellipse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9906000" y="2676525"/>
            <a:ext cx="3619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9906000" y="3124200"/>
            <a:ext cx="1085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持续跟进</a:t>
            </a:r>
            <a:endParaRPr sz="1575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9906000" y="3505200"/>
            <a:ext cx="1085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待办、阶段、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buNone/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回呼、成交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8" name="直接箭头连接符 77"/>
          <p:cNvCxnSpPr>
            <a:stCxn id="11" idx="1"/>
            <a:endCxn id="6" idx="3"/>
          </p:cNvCxnSpPr>
          <p:nvPr/>
        </p:nvCxnSpPr>
        <p:spPr>
          <a:xfrm flipH="1">
            <a:off x="2114550" y="329565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79" name="直接箭头连接符 78"/>
          <p:cNvCxnSpPr>
            <a:stCxn id="16" idx="1"/>
            <a:endCxn id="11" idx="3"/>
          </p:cNvCxnSpPr>
          <p:nvPr/>
        </p:nvCxnSpPr>
        <p:spPr>
          <a:xfrm flipH="1">
            <a:off x="3924300" y="329565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80" name="直接箭头连接符 79"/>
          <p:cNvCxnSpPr>
            <a:stCxn id="21" idx="1"/>
            <a:endCxn id="16" idx="3"/>
          </p:cNvCxnSpPr>
          <p:nvPr/>
        </p:nvCxnSpPr>
        <p:spPr>
          <a:xfrm flipH="1">
            <a:off x="5734050" y="329565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81" name="直接箭头连接符 80"/>
          <p:cNvCxnSpPr>
            <a:stCxn id="26" idx="1"/>
            <a:endCxn id="21" idx="3"/>
          </p:cNvCxnSpPr>
          <p:nvPr/>
        </p:nvCxnSpPr>
        <p:spPr>
          <a:xfrm flipH="1">
            <a:off x="7543800" y="329565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cxnSp>
        <p:nvCxnSpPr>
          <p:cNvPr id="82" name="直接箭头连接符 81"/>
          <p:cNvCxnSpPr>
            <a:stCxn id="31" idx="1"/>
            <a:endCxn id="26" idx="3"/>
          </p:cNvCxnSpPr>
          <p:nvPr/>
        </p:nvCxnSpPr>
        <p:spPr>
          <a:xfrm flipH="1">
            <a:off x="9353550" y="3295650"/>
            <a:ext cx="381000" cy="0"/>
          </a:xfrm>
          <a:prstGeom prst="straightConnector1">
            <a:avLst/>
          </a:prstGeom>
          <a:ln w="19050">
            <a:solidFill>
              <a:srgbClr val="C2D2DF"/>
            </a:solidFill>
            <a:prstDash val="solid"/>
            <a:headEnd type="triangle" w="sm" len="sm"/>
          </a:ln>
        </p:spPr>
      </p:cxnSp>
      <p:sp>
        <p:nvSpPr>
          <p:cNvPr id="41" name="矩形: 圆角 40"/>
          <p:cNvSpPr>
            <a:spLocks noGrp="1"/>
          </p:cNvSpPr>
          <p:nvPr/>
        </p:nvSpPr>
        <p:spPr>
          <a:xfrm>
            <a:off x="685800" y="4762500"/>
            <a:ext cx="10820400" cy="838200"/>
          </a:xfrm>
          <a:prstGeom prst="roundRect">
            <a:avLst>
              <a:gd name="adj" fmla="val 22727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990600" y="5010150"/>
            <a:ext cx="10210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关键规则：转人工总等待不超过 60 秒，最多尝试 3 名坐席；失败不丢线索，只生成加急回拨待办。</a:t>
            </a:r>
            <a:endParaRPr sz="15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8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能力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8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机器人做四件事：听懂、问清、判断、交给人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固定开场和关键承诺受流程约束，知识库只回答已审核内容。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cap-center"/>
          <p:cNvSpPr>
            <a:spLocks noGrp="1"/>
          </p:cNvSpPr>
          <p:nvPr/>
        </p:nvSpPr>
        <p:spPr>
          <a:xfrm>
            <a:off x="4819650" y="2476500"/>
            <a:ext cx="2000250" cy="2000250"/>
          </a:xfrm>
          <a:prstGeom prst="ellipse">
            <a:avLst/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5238750" y="3086100"/>
            <a:ext cx="11620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8214"/>
          </a:bodyPr>
          <a:lstStyle/>
          <a:p>
            <a:pPr algn="ctr">
              <a:def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外呼</a:t>
            </a:r>
            <a:endParaRPr sz="21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</a:t>
            </a:r>
            <a:endParaRPr sz="21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cap-0"/>
          <p:cNvSpPr>
            <a:spLocks noGrp="1"/>
          </p:cNvSpPr>
          <p:nvPr/>
        </p:nvSpPr>
        <p:spPr>
          <a:xfrm>
            <a:off x="1428750" y="2095500"/>
            <a:ext cx="2476500" cy="1200150"/>
          </a:xfrm>
          <a:prstGeom prst="roundRect">
            <a:avLst>
              <a:gd name="adj" fmla="val 15873"/>
            </a:avLst>
          </a:prstGeom>
          <a:solidFill>
            <a:srgbClr val="FFFFFF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9" name="椭圆 8"/>
          <p:cNvSpPr>
            <a:spLocks noGrp="1"/>
          </p:cNvSpPr>
          <p:nvPr/>
        </p:nvSpPr>
        <p:spPr>
          <a:xfrm>
            <a:off x="1619250" y="2286000"/>
            <a:ext cx="323850" cy="32385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619250" y="2362200"/>
            <a:ext cx="323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076450" y="22860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会听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619250" y="2743200"/>
            <a:ext cx="2047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7238"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实时转写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支持自然打断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45" name="连接符: 肘形 44"/>
          <p:cNvCxnSpPr>
            <a:stCxn id="6" idx="2"/>
            <a:endCxn id="8" idx="3"/>
          </p:cNvCxnSpPr>
          <p:nvPr/>
        </p:nvCxnSpPr>
        <p:spPr>
          <a:xfrm flipH="1" flipV="1">
            <a:off x="3905250" y="2695575"/>
            <a:ext cx="914400" cy="781050"/>
          </a:xfrm>
          <a:prstGeom prst="bentConnector3">
            <a:avLst>
              <a:gd name="adj1" fmla="val 50000"/>
            </a:avLst>
          </a:prstGeom>
          <a:ln w="19050">
            <a:solidFill>
              <a:srgbClr val="4B82C4"/>
            </a:solidFill>
            <a:prstDash val="solid"/>
            <a:headEnd type="triangle" w="sm" len="sm"/>
          </a:ln>
        </p:spPr>
      </p:cxnSp>
      <p:sp>
        <p:nvSpPr>
          <p:cNvPr id="14" name="cap-1"/>
          <p:cNvSpPr>
            <a:spLocks noGrp="1"/>
          </p:cNvSpPr>
          <p:nvPr/>
        </p:nvSpPr>
        <p:spPr>
          <a:xfrm>
            <a:off x="8382000" y="2095500"/>
            <a:ext cx="2476500" cy="1200150"/>
          </a:xfrm>
          <a:prstGeom prst="roundRect">
            <a:avLst>
              <a:gd name="adj" fmla="val 15873"/>
            </a:avLst>
          </a:prstGeom>
          <a:solidFill>
            <a:srgbClr val="FFFFFF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5" name="椭圆 14"/>
          <p:cNvSpPr>
            <a:spLocks noGrp="1"/>
          </p:cNvSpPr>
          <p:nvPr/>
        </p:nvSpPr>
        <p:spPr>
          <a:xfrm>
            <a:off x="8572500" y="2286000"/>
            <a:ext cx="323850" cy="323850"/>
          </a:xfrm>
          <a:prstGeom prst="ellipse">
            <a:avLst/>
          </a:prstGeom>
          <a:solidFill>
            <a:srgbClr val="1BA39C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572500" y="2362200"/>
            <a:ext cx="323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029700" y="22860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会问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572500" y="2743200"/>
            <a:ext cx="2047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7238"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按产品资格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动态追问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1" name="连接符: 肘形 50"/>
          <p:cNvCxnSpPr>
            <a:stCxn id="6" idx="6"/>
            <a:endCxn id="14" idx="1"/>
          </p:cNvCxnSpPr>
          <p:nvPr/>
        </p:nvCxnSpPr>
        <p:spPr>
          <a:xfrm flipV="1">
            <a:off x="6819900" y="2695575"/>
            <a:ext cx="1562100" cy="781050"/>
          </a:xfrm>
          <a:prstGeom prst="bentConnector3">
            <a:avLst>
              <a:gd name="adj1" fmla="val 50000"/>
            </a:avLst>
          </a:prstGeom>
          <a:ln w="19050">
            <a:solidFill>
              <a:srgbClr val="1BA39C"/>
            </a:solidFill>
            <a:prstDash val="solid"/>
            <a:headEnd type="triangle" w="sm" len="sm"/>
          </a:ln>
        </p:spPr>
      </p:cxnSp>
      <p:sp>
        <p:nvSpPr>
          <p:cNvPr id="20" name="cap-2"/>
          <p:cNvSpPr>
            <a:spLocks noGrp="1"/>
          </p:cNvSpPr>
          <p:nvPr/>
        </p:nvSpPr>
        <p:spPr>
          <a:xfrm>
            <a:off x="1428750" y="4095750"/>
            <a:ext cx="2476500" cy="1200150"/>
          </a:xfrm>
          <a:prstGeom prst="roundRect">
            <a:avLst>
              <a:gd name="adj" fmla="val 15873"/>
            </a:avLst>
          </a:prstGeom>
          <a:solidFill>
            <a:srgbClr val="FFFFFF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1" name="椭圆 20"/>
          <p:cNvSpPr>
            <a:spLocks noGrp="1"/>
          </p:cNvSpPr>
          <p:nvPr/>
        </p:nvSpPr>
        <p:spPr>
          <a:xfrm>
            <a:off x="1619250" y="4286250"/>
            <a:ext cx="323850" cy="323850"/>
          </a:xfrm>
          <a:prstGeom prst="ellipse">
            <a:avLst/>
          </a:prstGeom>
          <a:solidFill>
            <a:srgbClr val="9A6B12"/>
          </a:solidFill>
          <a:ln w="9525">
            <a:solidFill>
              <a:srgbClr val="9A6B12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619250" y="4362450"/>
            <a:ext cx="323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076450" y="42862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会判断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619250" y="4743450"/>
            <a:ext cx="2047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7238"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识别主次意向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 A/B/C/D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7" name="连接符: 肘形 56"/>
          <p:cNvCxnSpPr>
            <a:stCxn id="6" idx="2"/>
            <a:endCxn id="20" idx="3"/>
          </p:cNvCxnSpPr>
          <p:nvPr/>
        </p:nvCxnSpPr>
        <p:spPr>
          <a:xfrm rot="10800000" flipV="1">
            <a:off x="3905250" y="3476625"/>
            <a:ext cx="914400" cy="1219200"/>
          </a:xfrm>
          <a:prstGeom prst="bentConnector3">
            <a:avLst>
              <a:gd name="adj1" fmla="val 50000"/>
            </a:avLst>
          </a:prstGeom>
          <a:ln w="19050">
            <a:solidFill>
              <a:srgbClr val="9A6B12"/>
            </a:solidFill>
            <a:prstDash val="solid"/>
            <a:headEnd type="triangle" w="sm" len="sm"/>
          </a:ln>
        </p:spPr>
      </p:cxnSp>
      <p:sp>
        <p:nvSpPr>
          <p:cNvPr id="26" name="cap-3"/>
          <p:cNvSpPr>
            <a:spLocks noGrp="1"/>
          </p:cNvSpPr>
          <p:nvPr/>
        </p:nvSpPr>
        <p:spPr>
          <a:xfrm>
            <a:off x="8382000" y="4095750"/>
            <a:ext cx="2476500" cy="1200150"/>
          </a:xfrm>
          <a:prstGeom prst="roundRect">
            <a:avLst>
              <a:gd name="adj" fmla="val 15873"/>
            </a:avLst>
          </a:prstGeom>
          <a:solidFill>
            <a:srgbClr val="FFFFFF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7" name="椭圆 26"/>
          <p:cNvSpPr>
            <a:spLocks noGrp="1"/>
          </p:cNvSpPr>
          <p:nvPr/>
        </p:nvSpPr>
        <p:spPr>
          <a:xfrm>
            <a:off x="8572500" y="4286250"/>
            <a:ext cx="323850" cy="323850"/>
          </a:xfrm>
          <a:prstGeom prst="ellipse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572500" y="4362450"/>
            <a:ext cx="323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9029700" y="42862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会交给人</a:t>
            </a:r>
            <a:endParaRPr sz="16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572500" y="4743450"/>
            <a:ext cx="2047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7238"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强意向转人工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上下文同步弹屏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63" name="连接符: 肘形 62"/>
          <p:cNvCxnSpPr>
            <a:stCxn id="6" idx="6"/>
            <a:endCxn id="26" idx="1"/>
          </p:cNvCxnSpPr>
          <p:nvPr/>
        </p:nvCxnSpPr>
        <p:spPr>
          <a:xfrm>
            <a:off x="6819900" y="3476625"/>
            <a:ext cx="1562100" cy="1219200"/>
          </a:xfrm>
          <a:prstGeom prst="bentConnector3">
            <a:avLst>
              <a:gd name="adj1" fmla="val 50000"/>
            </a:avLst>
          </a:prstGeom>
          <a:ln w="19050">
            <a:solidFill>
              <a:srgbClr val="E77766"/>
            </a:solidFill>
            <a:prstDash val="solid"/>
            <a:headEnd type="triangle" w="sm" len="sm"/>
          </a:ln>
        </p:spPr>
      </p:cxnSp>
      <p:sp>
        <p:nvSpPr>
          <p:cNvPr id="32" name="矩形 31"/>
          <p:cNvSpPr>
            <a:spLocks noGrp="1"/>
          </p:cNvSpPr>
          <p:nvPr/>
        </p:nvSpPr>
        <p:spPr>
          <a:xfrm>
            <a:off x="2571750" y="5905500"/>
            <a:ext cx="704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不确定时，澄清、回到流程或转人工，不随意报价和承诺。</a:t>
            </a:r>
            <a:endParaRPr sz="150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A39C"/>
          </a:solidFill>
          <a:ln w="0">
            <a:noFill/>
            <a:prstDash val="solid"/>
          </a:ln>
        </p:spPr>
      </p:sp>
      <p:sp>
        <p:nvSpPr>
          <p:cNvPr id="2" name="eyebrow-9"/>
          <p:cNvSpPr>
            <a:spLocks noGrp="1"/>
          </p:cNvSpPr>
          <p:nvPr/>
        </p:nvSpPr>
        <p:spPr>
          <a:xfrm>
            <a:off x="685800" y="266700"/>
            <a:ext cx="304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话务</a:t>
            </a:r>
            <a:endParaRPr sz="1050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page-9"/>
          <p:cNvSpPr>
            <a:spLocks noGrp="1"/>
          </p:cNvSpPr>
          <p:nvPr/>
        </p:nvSpPr>
        <p:spPr>
          <a:xfrm>
            <a:off x="11049000" y="2476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</a:t>
            </a:r>
            <a:endParaRPr sz="1050" b="1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slide-title"/>
          <p:cNvSpPr>
            <a:spLocks noGrp="1"/>
          </p:cNvSpPr>
          <p:nvPr/>
        </p:nvSpPr>
        <p:spPr>
          <a:xfrm>
            <a:off x="685800" y="742950"/>
            <a:ext cx="914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坐席接到的，不是一通“陌生电话”</a:t>
            </a:r>
            <a:endParaRPr sz="31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slide-subtitle"/>
          <p:cNvSpPr>
            <a:spLocks noGrp="1"/>
          </p:cNvSpPr>
          <p:nvPr/>
        </p:nvSpPr>
        <p:spPr>
          <a:xfrm>
            <a:off x="704850" y="13906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弹屏把客户、摘要、意向和下一步动作一起送到坐席面前。</a:t>
            </a:r>
            <a:endParaRPr sz="15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workbench"/>
          <p:cNvSpPr>
            <a:spLocks noGrp="1"/>
          </p:cNvSpPr>
          <p:nvPr/>
        </p:nvSpPr>
        <p:spPr>
          <a:xfrm>
            <a:off x="685800" y="2000250"/>
            <a:ext cx="619125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7E2E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000250"/>
            <a:ext cx="6191250" cy="400050"/>
          </a:xfrm>
          <a:prstGeom prst="rect">
            <a:avLst/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95350" y="2105025"/>
            <a:ext cx="1524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2593"/>
          </a:bodyPr>
          <a:lstStyle/>
          <a:p>
            <a:pPr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话务工作台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: 圆角 8"/>
          <p:cNvSpPr>
            <a:spLocks noGrp="1"/>
          </p:cNvSpPr>
          <p:nvPr/>
        </p:nvSpPr>
        <p:spPr>
          <a:xfrm>
            <a:off x="5162550" y="2057400"/>
            <a:ext cx="895350" cy="285750"/>
          </a:xfrm>
          <a:prstGeom prst="roundRect">
            <a:avLst>
              <a:gd name="adj" fmla="val 50000"/>
            </a:avLst>
          </a:prstGeom>
          <a:solidFill>
            <a:srgbClr val="E5F5EC"/>
          </a:solidFill>
          <a:ln w="9525">
            <a:solidFill>
              <a:srgbClr val="E5F5EC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3EA7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实时在线</a:t>
            </a:r>
            <a:endParaRPr sz="1050" b="1">
              <a:solidFill>
                <a:srgbClr val="3EA77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71550" y="264795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今日待跟进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71550" y="2943225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endParaRPr sz="255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2571750" y="264795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A/B 级线索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571750" y="2943225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endParaRPr sz="25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171950" y="264795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加急回拨</a:t>
            </a:r>
            <a:endParaRPr sz="1200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171950" y="2943225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9A6B1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sz="2550" b="1">
              <a:solidFill>
                <a:srgbClr val="9A6B1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971550" y="3543300"/>
            <a:ext cx="5467350" cy="0"/>
          </a:xfrm>
          <a:prstGeom prst="line">
            <a:avLst/>
          </a:prstGeom>
          <a:noFill/>
          <a:ln w="19050">
            <a:solidFill>
              <a:srgbClr val="D7E2EB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971550" y="3752850"/>
            <a:ext cx="2952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转接弹屏：客户  张先生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: 圆角 17"/>
          <p:cNvSpPr>
            <a:spLocks noGrp="1"/>
          </p:cNvSpPr>
          <p:nvPr/>
        </p:nvSpPr>
        <p:spPr>
          <a:xfrm>
            <a:off x="4648200" y="3714750"/>
            <a:ext cx="952500" cy="285750"/>
          </a:xfrm>
          <a:prstGeom prst="roundRect">
            <a:avLst>
              <a:gd name="adj" fmla="val 50000"/>
            </a:avLst>
          </a:prstGeom>
          <a:solidFill>
            <a:srgbClr val="FBE8E4"/>
          </a:solidFill>
          <a:ln w="9525">
            <a:solidFill>
              <a:srgbClr val="FBE8E4"/>
            </a:solidFill>
            <a:prstDash val="solid"/>
          </a:ln>
        </p:spPr>
        <p:txBody>
          <a:bodyPr anchor="ctr">
            <a:normAutofit fontScale="69127"/>
          </a:bodyPr>
          <a:lstStyle/>
          <a:p>
            <a:pPr algn="ctr">
              <a:defRPr sz="10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E777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级意向</a:t>
            </a:r>
            <a:endParaRPr sz="1050" b="1">
              <a:solidFill>
                <a:srgbClr val="E77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971550" y="4171950"/>
            <a:ext cx="4762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主意向：GEO 内容获客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关心点：想知道多久能见效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建议动作：先确认行业与预算，再发方案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: 圆角 19"/>
          <p:cNvSpPr>
            <a:spLocks noGrp="1"/>
          </p:cNvSpPr>
          <p:nvPr/>
        </p:nvSpPr>
        <p:spPr>
          <a:xfrm>
            <a:off x="7353300" y="2133600"/>
            <a:ext cx="3962400" cy="1143000"/>
          </a:xfrm>
          <a:prstGeom prst="roundRect">
            <a:avLst>
              <a:gd name="adj" fmla="val 15000"/>
            </a:avLst>
          </a:prstGeom>
          <a:solidFill>
            <a:srgbClr val="DFF5F2"/>
          </a:solidFill>
          <a:ln w="9525">
            <a:solidFill>
              <a:srgbClr val="1BA39C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581900" y="234315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72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725" b="1">
                <a:solidFill>
                  <a:srgbClr val="1BA3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客户上下文同步</a:t>
            </a:r>
            <a:endParaRPr sz="1725" b="1">
              <a:solidFill>
                <a:srgbClr val="1BA3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581900" y="2705100"/>
            <a:ext cx="3333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18000"/>
              </a:lnSpc>
              <a:buNone/>
              <a:defRPr sz="1275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最近通话、标签、来源、机器人摘要</a:t>
            </a:r>
            <a:endParaRPr sz="1275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8000"/>
              </a:lnSpc>
              <a:buNone/>
              <a:defRPr sz="1275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24374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坐席不用再问一遍，客户也不用重复说。</a:t>
            </a:r>
            <a:endParaRPr sz="1275">
              <a:solidFill>
                <a:srgbClr val="24374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7353300" y="3743325"/>
            <a:ext cx="114300" cy="114300"/>
          </a:xfrm>
          <a:prstGeom prst="ellipse">
            <a:avLst/>
          </a:prstGeom>
          <a:solidFill>
            <a:srgbClr val="4B82C4"/>
          </a:solidFill>
          <a:ln w="9525">
            <a:solidFill>
              <a:srgbClr val="4B82C4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7581900" y="3714750"/>
            <a:ext cx="3733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只打有权限的客户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7581900" y="4000500"/>
            <a:ext cx="3733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15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拨号前校验退订、黑名单、时段和频控。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椭圆 25"/>
          <p:cNvSpPr>
            <a:spLocks noGrp="1"/>
          </p:cNvSpPr>
          <p:nvPr/>
        </p:nvSpPr>
        <p:spPr>
          <a:xfrm>
            <a:off x="7353300" y="4714875"/>
            <a:ext cx="114300" cy="114300"/>
          </a:xfrm>
          <a:prstGeom prst="ellipse">
            <a:avLst/>
          </a:prstGeom>
          <a:solidFill>
            <a:srgbClr val="E77766"/>
          </a:solidFill>
          <a:ln w="9525">
            <a:solidFill>
              <a:srgbClr val="E77766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7581900" y="4686300"/>
            <a:ext cx="3733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2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只把时间花在高意向</a:t>
            </a:r>
            <a:endParaRPr sz="1500" b="1">
              <a:solidFill>
                <a:srgbClr val="17324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7581900" y="4972050"/>
            <a:ext cx="3733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15000"/>
              </a:lnSpc>
              <a:buNone/>
              <a:def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>
                <a:solidFill>
                  <a:srgbClr val="6577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A/B 级线索、回呼未接和逾期待办自动聚合。</a:t>
            </a:r>
            <a:endParaRPr sz="1275">
              <a:solidFill>
                <a:srgbClr val="6577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2723</Words>
  <Application>WPS 演示</Application>
  <PresentationFormat>宽屏</PresentationFormat>
  <Paragraphs>532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Arial Unicode MS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wannnx</cp:lastModifiedBy>
  <cp:revision>2</cp:revision>
  <dcterms:created xsi:type="dcterms:W3CDTF">2026-08-04T12:27:00Z</dcterms:created>
  <dcterms:modified xsi:type="dcterms:W3CDTF">2026-08-05T01:41:47Z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B92E9C40F3F74BA8862AFF7888D4CCED_13</vt:lpwstr>
  </property>
  <property fmtid="{D5CDD505-2E9C-101B-9397-08002B2CF9AE}" pid="3" name="KSOProductBuildVer">
    <vt:lpwstr>2052-12.1.0.28043</vt:lpwstr>
  </property>
</Properties>
</file>