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3.svg" ContentType="image/svg+xml"/>
  <Override PartName="/ppt/media/image15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.svg" ContentType="image/svg+xml"/>
  <Override PartName="/ppt/media/image40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0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0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今天我将向各位介绍我们的核心产品——企业AI私有化智能体解决方案。在数字化浪潮下，企业对AI的需求日益增长，但同时也面临着数据安全、成本高昂和落地困难等挑战。我们的方案正是为了解决这些痛点而生，旨在为企业提供一个安全可控、能够显著降本增效且可以无限次使用的AI落地路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关于部署和费用，我们提供非常灵活的方案。最常用的方式是硬件一体机部署，就像这台服务器一样，通电即可使用，非常便捷。对于大型企业，我们也支持直接部署到您现有的服务器上。费用方面，主要包括硬件成本和可选的智能体定制开发费用，完全透明，没有任何隐藏消费和后续年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我们的方案具体适合哪些企业呢？简单来说，任何重视数据安全、希望降低获客成本、提升内部运营效率的企业都可以从中受益。特别是对于广告成本高的实体企业，以及需要大量内容创作的团队，比如律所、教育、装修等行业，我们的方案能带来立竿见影的效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总结一下我们方案的核心价值。我们认为，企业AI的未来必然是私有化、本地化、无年费和自动化的。我们提供的不仅仅是一个工具，而是一套完整的、企业可以长期拥有和使用的AI数字化系统。它能帮助企业真正实现降本增效，并且安全可控，甚至可以成为新的商业变现渠道。选择我们，就是为您的企业选择一个更智能、更高效的未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我的介绍到此结束，非常感谢各位的聆听。我们相信，AI将为企业带来巨大的变革，而我们的解决方案正是帮助企业抓住这一机遇的最佳途径。期待能与贵公司合作，共同开创AI赋能的美好未来。谢谢大家！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介绍将分为六个部分。首先，我会简要介绍项目的整体情况。接着，将重点阐述我们方案的四大核心优势。之后，会展示企业可以落地的具体AI能力。然后，我们会讲解灵活的部署方式和透明的费用结构。最后，明确我们的方案适合哪些企业，并总结其核心价值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，让我们了解一下项目的基本情况。我们提供的是一套企业级的本地私有化AI智能体部署系统。简单来说，就是将强大的AI能力完全部署在企业内部，所有数据都留在公司内部网络，即使断网也能正常工作。这彻底改变了传统依赖云端AI的模式，从根本上解决了数据安全和持续付费的问题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方案的第一个核心优势，也是最关键的优势，就是100%的私有化部署，确保数据绝对安全。所有的AI计算和数据处理都在企业内部完成，完全与外网隔离。这意味着您的核心商业数据，如客户信息、合同方案等，永远不会离开公司，彻底消除了使用公共AI服务时可能存在的数据泄露风险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个优势是强大的本地算力。我们提供从300TOPS到1000TOPS的不同算力配置，能够轻松运行从7B到30B参数的大模型。这意味着无论是日常的办公自动化，还是复杂的批量内容生成和AI直播，我们的系统都能提供稳定、流畅的支持，确保企业多部门、多任务同时进行而不会卡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三大优势是高度的定制化。我们可以为您的企业量身打造专属的AI智能体。无论是销售、行政、财务还是运营岗位，我们都能将复杂的业务流程封装成简单的一键应用。这意味着您的员工不需要任何技术背景，就能轻松使用AI来自动化他们的日常工作，极大地提升效率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一个核心优势，也是企业非常关心的一点，就是成本。我们的方案实现了终身无AI扣费。一旦部署完成，所有模型都在本地运行，您可以无限次地使用，无需支付任何云端调用费、会员费或按次计费。这将为企业节省大量的长期AI使用成本，让AI真正成为企业的固定资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看看我们的方案能为企业带来哪些实际的落地能力。首先是强大的全域AI获客系统。通过AI优化搜索引擎排名、自动化生成和发布短视频矩阵、以及24小时无人直播，我们可以帮助企业以极低的成本获取大量精准客户线索，显著降低传统广告和人工获客的成本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除了获客，我们的方案还能实现办公全流程的AI自动化。从写合同、做方案，到生成海报、整理报表，大量重复性工作都可以交给AI完成。同时，企业可以构建自己的私有知识库，让AI成为员工的智能助手。可以说，一台设备就相当于为您的企业配备了一个高效的AI数字员工团队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1.svg"/><Relationship Id="rId8" Type="http://schemas.openxmlformats.org/officeDocument/2006/relationships/image" Target="../media/image50.png"/><Relationship Id="rId7" Type="http://schemas.openxmlformats.org/officeDocument/2006/relationships/image" Target="../media/image6.svg"/><Relationship Id="rId6" Type="http://schemas.openxmlformats.org/officeDocument/2006/relationships/image" Target="../media/image5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3" Type="http://schemas.openxmlformats.org/officeDocument/2006/relationships/notesSlide" Target="../notesSlides/notesSlide10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15.svg"/><Relationship Id="rId10" Type="http://schemas.openxmlformats.org/officeDocument/2006/relationships/image" Target="../media/image14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svg"/><Relationship Id="rId8" Type="http://schemas.openxmlformats.org/officeDocument/2006/relationships/image" Target="../media/image35.png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3" Type="http://schemas.openxmlformats.org/officeDocument/2006/relationships/notesSlide" Target="../notesSlides/notesSlide11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55.svg"/><Relationship Id="rId10" Type="http://schemas.openxmlformats.org/officeDocument/2006/relationships/image" Target="../media/image54.png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9.png"/><Relationship Id="rId7" Type="http://schemas.openxmlformats.org/officeDocument/2006/relationships/image" Target="../media/image57.svg"/><Relationship Id="rId6" Type="http://schemas.openxmlformats.org/officeDocument/2006/relationships/image" Target="../media/image56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1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64.svg"/><Relationship Id="rId6" Type="http://schemas.openxmlformats.org/officeDocument/2006/relationships/image" Target="../media/image63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svg"/><Relationship Id="rId8" Type="http://schemas.openxmlformats.org/officeDocument/2006/relationships/image" Target="../media/image9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3.svg"/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svg"/><Relationship Id="rId8" Type="http://schemas.openxmlformats.org/officeDocument/2006/relationships/image" Target="../media/image21.png"/><Relationship Id="rId7" Type="http://schemas.openxmlformats.org/officeDocument/2006/relationships/image" Target="../media/image8.svg"/><Relationship Id="rId6" Type="http://schemas.openxmlformats.org/officeDocument/2006/relationships/image" Target="../media/image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4" Type="http://schemas.openxmlformats.org/officeDocument/2006/relationships/notesSlide" Target="../notesSlides/notesSlide6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25.jpeg"/><Relationship Id="rId11" Type="http://schemas.openxmlformats.org/officeDocument/2006/relationships/image" Target="../media/image24.svg"/><Relationship Id="rId10" Type="http://schemas.openxmlformats.org/officeDocument/2006/relationships/image" Target="../media/image23.png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svg"/><Relationship Id="rId8" Type="http://schemas.openxmlformats.org/officeDocument/2006/relationships/image" Target="../media/image12.png"/><Relationship Id="rId7" Type="http://schemas.openxmlformats.org/officeDocument/2006/relationships/image" Target="../media/image31.svg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1" Type="http://schemas.openxmlformats.org/officeDocument/2006/relationships/notesSlide" Target="../notesSlides/notesSlide7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image" Target="../media/image38.svg"/><Relationship Id="rId7" Type="http://schemas.openxmlformats.org/officeDocument/2006/relationships/image" Target="../media/image37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40.svg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47.svg"/><Relationship Id="rId7" Type="http://schemas.openxmlformats.org/officeDocument/2006/relationships/image" Target="../media/image46.png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svg"/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413000"/>
            <a:ext cx="12192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企业AI私有化智能体解决方案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461000" y="4381500"/>
            <a:ext cx="1270000" cy="508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cap="flat" cmpd="sng">
            <a:solidFill>
              <a:srgbClr val="00A06B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50165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2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安全可控 • 降本增效 • 无限使用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cap="flat" cmpd="sng">
            <a:solidFill>
              <a:srgbClr val="E6CFCF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04. 部署方式与费用结构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870200" y="1682750"/>
            <a:ext cx="5969000" cy="26670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2933700" y="1778000"/>
            <a:ext cx="558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▍ 灵活部署，适配多元场景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3700" y="2429510"/>
            <a:ext cx="279400" cy="279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3305810" y="236601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硬件一体机部署（首选方案）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集成高算力芯片的标准化主机，通电即插即用，无需改造现有网络环境，适合快速落地与中小企业使用。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7994">
            <a:off x="3305817" y="3249930"/>
            <a:ext cx="546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0B981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33700" y="3502025"/>
            <a:ext cx="279400" cy="279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3305810" y="3448050"/>
            <a:ext cx="5270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本地化服务器集群部署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支持私有化部署至企业现有服务器/机房，深度适配内网安全规范，数据完全本地化，满足高合规要求。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762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10B981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978400"/>
            <a:ext cx="330200" cy="330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4978400"/>
            <a:ext cx="2730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算力硬件投入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54356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提供300/1000 TOPS两档算力选择，一次性买断模式，资产归属企业，无后续硬件折旧费用。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381500" y="4762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10B981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72000" y="4978400"/>
            <a:ext cx="330200" cy="330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5016500" y="4978400"/>
            <a:ext cx="2730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智能体定制开发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572000" y="54356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按需定制专属行业智能体，模块化开发，贴合企业实际业务流程，拒绝功能捆绑与强制消费。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001000" y="47625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0FDF4">
              <a:alpha val="100000"/>
            </a:srgbClr>
          </a:solidFill>
          <a:ln w="12700" cap="flat" cmpd="sng">
            <a:solidFill>
              <a:srgbClr val="10B981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91500" y="4978400"/>
            <a:ext cx="330200" cy="3302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636000" y="4978400"/>
            <a:ext cx="2730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零隐性消费承诺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191500" y="5435600"/>
            <a:ext cx="304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无年费、无订阅费、无AI调用流量费，系统终身免费升级维护，让成本预算清晰可控。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05. 适合哪些企业？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我们的解决方案适用于各类希望通过AI实现数字化转型的企业，特别是以下五大核心场景，能为您带来立竿见影的效率提升与成本优化：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667000"/>
            <a:ext cx="508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8575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81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高敏感数据安全需求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33020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对客户隐私保护、数据合规性有严苛标准的企业，确保AI应用全流程安全可控。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94200" y="2667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394200" y="2667000"/>
            <a:ext cx="508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8200" y="2857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5029200" y="281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实体/传统流量瓶颈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4648200" y="33020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广告投放成本居高不下，线下获客渠道单一，亟需通过智能手段降低获客成本的实体门店与企业。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026400" y="2667000"/>
            <a:ext cx="33782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026400" y="2667000"/>
            <a:ext cx="508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80400" y="28575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661400" y="281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低效重复人力替代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80400" y="3302000"/>
            <a:ext cx="29972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面临高昂人工成本，且存在大量标准化、重复性基础工作，需要释放人力价值的成长型公司。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4572000"/>
            <a:ext cx="52451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4572000"/>
            <a:ext cx="508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4762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97000" y="4724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内容规模化生产与分发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1016000" y="5207000"/>
            <a:ext cx="47371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需批量制作短视频、直播切片、多平台图文素材，依赖高频内容输出进行线上获客的营销与运营团队。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261100" y="4572000"/>
            <a:ext cx="52451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6261100" y="4572000"/>
            <a:ext cx="50800" cy="1587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15100" y="4762500"/>
            <a:ext cx="304800" cy="3048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896100" y="47244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垂直领域精准场景适配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6515100" y="5207000"/>
            <a:ext cx="47371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涵盖律所、咨询、教育、装修、科技研发、本地生活服务等强服务属性、高客单价的细分行业，提供定制化智能解决方案。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cap="flat" cmpd="sng">
            <a:solidFill>
              <a:srgbClr val="E6CFCF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06. 总结价值：企业数字化转型的未来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9050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洞察未来趋势，我们重新定义企业AI的落地形态：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540000"/>
            <a:ext cx="2476500" cy="1714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730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7051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私有化部署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200400"/>
            <a:ext cx="209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数据本地留存，杜绝云端泄露风险，完全自主掌控企业核心数据资产，合规无忧。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492500" y="2540000"/>
            <a:ext cx="2476500" cy="1714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83000" y="2730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064000" y="27051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本地化运行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683000" y="3200400"/>
            <a:ext cx="209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无需依赖外网环境，毫秒级响应速度，在涉密网络或断网环境下依然稳定运行。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2540000"/>
            <a:ext cx="2476500" cy="1714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3500" y="2730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94500" y="27051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无年费模式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13500" y="3200400"/>
            <a:ext cx="209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一次性投入，终身免费使用与升级，大幅降低企业长期的AI运营与维护成本。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953500" y="2540000"/>
            <a:ext cx="2476500" cy="1714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44000" y="27305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9525000" y="27051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全流程自动化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144000" y="3200400"/>
            <a:ext cx="2095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从数据采集、分析到业务生成的端到端智能闭环，释放人力，专注高价值创造。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45085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1F2937">
              <a:alpha val="4000"/>
            </a:srgbClr>
          </a:solidFill>
          <a:ln cap="flat" cmpd="sng">
            <a:solidFill>
              <a:srgbClr val="0E141E">
                <a:alpha val="4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52500" y="4673600"/>
            <a:ext cx="1028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我们交付的并非单一的AI工具，而是一套</a:t>
            </a:r>
            <a:r>
              <a:rPr lang="en-US" sz="15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可长期自用、降本增效、安全可控、可商业化变现</a:t>
            </a: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的完整AI数字化系统。它不仅是企业生产力的倍增器，更是构建未来智能竞争力的坚实底座。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9055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选择我们，就是为企业选择一个安全、高效、可持续的智能化未来。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413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感谢聆听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334000" y="3810000"/>
            <a:ext cx="1524000" cy="508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0" y="4191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200" b="0" i="0" u="none" strike="noStrike">
                <a:solidFill>
                  <a:srgbClr val="FFFFFF">
                    <a:alpha val="8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期待与您合作，共创AI未来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143000" y="5397500"/>
            <a:ext cx="304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7000" y="5689600"/>
            <a:ext cx="304800" cy="3048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841500" y="5524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深度协同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资源整合 · 优势互补 · 高效联动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572000" y="5397500"/>
            <a:ext cx="304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6000" y="5689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270500" y="5524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价值共生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技术驱动 · 商业共赢 · 降本增效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001000" y="5397500"/>
            <a:ext cx="30480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56896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699500" y="5524500"/>
            <a:ext cx="228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智领未来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前沿探索 · 持续创新 · 无限可能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CONTENTS 目录</a:t>
            </a:r>
            <a:endParaRPr lang="en-US" sz="1100"/>
          </a:p>
        </p:txBody>
      </p:sp>
      <p:sp>
        <p:nvSpPr>
          <p:cNvPr id="4" name="AutoShape 4"/>
          <p:cNvSpPr/>
          <p:nvPr>
            <p:custDataLst>
              <p:tags r:id="rId2"/>
            </p:custDataLst>
          </p:nvPr>
        </p:nvSpPr>
        <p:spPr>
          <a:xfrm>
            <a:off x="762000" y="1968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>
            <p:custDataLst>
              <p:tags r:id="rId3"/>
            </p:custDataLst>
          </p:nvPr>
        </p:nvSpPr>
        <p:spPr>
          <a:xfrm>
            <a:off x="939800" y="1905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项目简介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企业级本地私有化AI智能体部署系统，打造专属的智能生产力引擎，实现本地化自主可控与数据隔离。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>
            <p:custDataLst>
              <p:tags r:id="rId4"/>
            </p:custDataLst>
          </p:nvPr>
        </p:nvSpPr>
        <p:spPr>
          <a:xfrm>
            <a:off x="762000" y="3492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>
            <p:custDataLst>
              <p:tags r:id="rId5"/>
            </p:custDataLst>
          </p:nvPr>
        </p:nvSpPr>
        <p:spPr>
          <a:xfrm>
            <a:off x="939800" y="3429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核心优势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筑牢数据安全防线，释放本地算力潜能，支持高度定制化智能体，一次性投入无后续隐形费用，性价比卓越。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8" name="AutoShape 8"/>
          <p:cNvSpPr/>
          <p:nvPr>
            <p:custDataLst>
              <p:tags r:id="rId6"/>
            </p:custDataLst>
          </p:nvPr>
        </p:nvSpPr>
        <p:spPr>
          <a:xfrm>
            <a:off x="762000" y="5016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>
            <p:custDataLst>
              <p:tags r:id="rId7"/>
            </p:custDataLst>
          </p:nvPr>
        </p:nvSpPr>
        <p:spPr>
          <a:xfrm>
            <a:off x="939800" y="4953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落地能力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构建全域AI获客体系，推动企业办公自动化与业务流程智能化，重塑业务增长与运营效率的新范式。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0" name="AutoShape 10"/>
          <p:cNvSpPr/>
          <p:nvPr>
            <p:custDataLst>
              <p:tags r:id="rId8"/>
            </p:custDataLst>
          </p:nvPr>
        </p:nvSpPr>
        <p:spPr>
          <a:xfrm>
            <a:off x="6223000" y="1968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>
            <p:custDataLst>
              <p:tags r:id="rId9"/>
            </p:custDataLst>
          </p:nvPr>
        </p:nvSpPr>
        <p:spPr>
          <a:xfrm>
            <a:off x="6400800" y="1905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部署与费用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支持私有化、混合云</a:t>
            </a:r>
            <a:r>
              <a:rPr lang="zh-CN" alt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端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灵活部署方式，按需选择配置，成本可控，快速上线。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>
            <p:custDataLst>
              <p:tags r:id="rId10"/>
            </p:custDataLst>
          </p:nvPr>
        </p:nvSpPr>
        <p:spPr>
          <a:xfrm>
            <a:off x="6223000" y="3492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>
            <p:custDataLst>
              <p:tags r:id="rId11"/>
            </p:custDataLst>
          </p:nvPr>
        </p:nvSpPr>
        <p:spPr>
          <a:xfrm>
            <a:off x="6400800" y="3429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05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适用企业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专为金融、制造、政企、医疗等对数据安全有严苛要求，且追求自主可控的中大型企业量身打造。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>
            <p:custDataLst>
              <p:tags r:id="rId12"/>
            </p:custDataLst>
          </p:nvPr>
        </p:nvSpPr>
        <p:spPr>
          <a:xfrm>
            <a:off x="6223000" y="5016500"/>
            <a:ext cx="50800" cy="825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>
            <p:custDataLst>
              <p:tags r:id="rId13"/>
            </p:custDataLst>
          </p:nvPr>
        </p:nvSpPr>
        <p:spPr>
          <a:xfrm>
            <a:off x="6400800" y="4953000"/>
            <a:ext cx="4953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06</a:t>
            </a: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总结价值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开启企业数字化转型的未来之门，以AI驱动业务创新与管理升级，构建可持续的智能化竞争优势。</a:t>
            </a:r>
            <a:endParaRPr lang="en-US" sz="14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项目简介：企业级本地私有化AI智能体部署系统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8415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本方案专为中小企业、实体企业及工作室量身打造，通过</a:t>
            </a:r>
            <a:r>
              <a:rPr lang="en-US" sz="15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“硬件算力本地化 + 模型私有化部署 + 业务智能体定制”</a:t>
            </a: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的一体化模式，打破传统云端AI的限制，实现从模型推理到业务应用的全流程自主可控，为企业构建安全、高效、专属的智能生产力引擎。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9845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175000"/>
            <a:ext cx="355600" cy="355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71600" y="31750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数据零泄露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6830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所有对话、文件与业务数据均留存于企业内网，彻底隔绝外部网络访问，从根源上杜绝数据泄露与隐私合规风险。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467100" y="29845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7600" y="31750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076700" y="31750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断网持续用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657600" y="36830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依托本地GPU算力独立运行，无需依赖云端服务器，即使在断网或网络不稳定的环境下，AI服务仍能稳定响应。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172200" y="29845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62700" y="31750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781800" y="31750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成本更可控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362700" y="36830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一次性部署完成后，无Token调用费、无订阅服务费，支持不限次数、高频次的业务调用，大幅降低长期使用成本。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877300" y="2984500"/>
            <a:ext cx="2540000" cy="2095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067800" y="31750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9486900" y="3175000"/>
            <a:ext cx="184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业务深度定制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067800" y="3683000"/>
            <a:ext cx="2159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基于企业真实业务数据微调模型，定制专属行业智能体，精准适配生产、管理、客服等场景的个性化需求。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334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10B981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52500" y="5486400"/>
            <a:ext cx="1028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065F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核心价值：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从“云端依赖”转向“本地自主”，不仅解决了企业使用AI时最担忧的数据安全与成本问题，更通过私有化部署让AI真正融入企业的核心业务流程，成为可自主掌控、持续赋能的生产力工具。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核心优势：100%私有化部署，数据绝对安全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755" r="755"/>
          <a:stretch>
            <a:fillRect/>
          </a:stretch>
        </p:blipFill>
        <p:spPr>
          <a:xfrm>
            <a:off x="762000" y="2032000"/>
            <a:ext cx="4318000" cy="2921000"/>
          </a:xfrm>
          <a:prstGeom prst="roundRect">
            <a:avLst>
              <a:gd name="adj" fmla="val 5217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203200" dist="762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5" name="AutoShape 5"/>
          <p:cNvSpPr/>
          <p:nvPr/>
        </p:nvSpPr>
        <p:spPr>
          <a:xfrm>
            <a:off x="762000" y="51435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专属本地算力集群，物理隔绝外部网络风险，为企业构建坚实的数字化安全底座，确保核心资产万无一失。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588000" y="2032000"/>
            <a:ext cx="6096000" cy="1079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16600" y="2260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6350000" y="2133600"/>
            <a:ext cx="527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断网独立运行，保障业务连续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无需依赖外网环境，可完全离线部署与使用。即使在网络受限或专网环境下，也能稳定提供AI服务，确保业务不因网络波动而中断。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5588000" y="3429000"/>
            <a:ext cx="6096000" cy="1079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16600" y="36576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350000" y="3530600"/>
            <a:ext cx="527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数据本地闭环，杜绝云端泄露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所有客户资料、商业合同、内部方案及敏感数据均在本地服务器处理，全程不上传至任何第三方平台，从源头切断数据泄露的可能。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588000" y="4826000"/>
            <a:ext cx="6096000" cy="1079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16600" y="5054600"/>
            <a:ext cx="355600" cy="3556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6350000" y="4927600"/>
            <a:ext cx="527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合规无忧，消除使用顾虑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彻底解决企业“不敢用AI、怕泄密”的核心痛点，完全符合金融、政务、军工等强监管行业的合规要求，让企业放心享受智能化红利。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核心优势：可本地运行大模型，算力充足稳定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58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企业版提供两档算力硬件，搭载超大内存与高速GPU推理，支持多部门并发使用不卡顿，轻松应对各类高负载AI计算场景，确保业务连续性。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921000"/>
            <a:ext cx="5588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1496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87500" y="31496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300 TOPS · 高效算力基座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657600"/>
            <a:ext cx="495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稳定运行7B/13B参数模型，完美适配日常办公、文案创作、营销策划及业务自动化流程，满足企业基础AI算力需求。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699000"/>
            <a:ext cx="5588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12700" cap="flat" cmpd="sng">
            <a:solidFill>
              <a:srgbClr val="10B981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9276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87500" y="49276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1000 TOPS · 旗舰算力引擎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5435600"/>
            <a:ext cx="495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流畅驱动30B级大模型，从容应对多部门高并发、批量内容生成、AI数字人直播及智能获客等高负载、高密度计算场景。</a:t>
            </a:r>
            <a:endParaRPr lang="en-US" sz="1100"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rcRect l="647" r="647"/>
          <a:stretch>
            <a:fillRect/>
          </a:stretch>
        </p:blipFill>
        <p:spPr>
          <a:xfrm>
            <a:off x="6604000" y="2540000"/>
            <a:ext cx="4826000" cy="2730500"/>
          </a:xfrm>
          <a:prstGeom prst="roundRect">
            <a:avLst>
              <a:gd name="adj" fmla="val 7441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254000" dist="76200" dir="2700000" algn="tl" rotWithShape="0">
              <a:srgbClr val="10B981">
                <a:alpha val="15000"/>
              </a:srgbClr>
            </a:outerShdw>
          </a:effectLst>
        </p:spPr>
      </p:pic>
      <p:sp>
        <p:nvSpPr>
          <p:cNvPr id="14" name="AutoShape 14"/>
          <p:cNvSpPr/>
          <p:nvPr/>
        </p:nvSpPr>
        <p:spPr>
          <a:xfrm>
            <a:off x="6604000" y="5397500"/>
            <a:ext cx="4826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高性能集群架构，算力即核心生产力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本地部署保障数据隐私安全，毫秒级响应告别云端延迟</a:t>
            </a:r>
            <a:endParaRPr lang="en-US" sz="1300" b="0" i="0" u="none" strike="noStrike">
              <a:solidFill>
                <a:srgbClr val="6B728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核心优势：可定制企业专属AI智能体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84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基于企业实际业务场景深度定制，将复杂的AI能力封装为即点即用的智能应用，无需技术门槛即可上手，让AI真正成为全员的智能工作伙伴。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857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857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销售智能体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276600"/>
            <a:ext cx="24765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自动获客、话术优化、客户跟进及方案撰写，全流程赋能销售转化，缩短成单周期。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746500" y="26670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37000" y="2857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318000" y="28575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行政智能体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937000" y="3276600"/>
            <a:ext cx="24765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自动整理文件、台账报表、考勤统计及公文撰写，释放行政人力，专注服务体验。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0005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191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33500" y="41910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财务智能体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52500" y="4610100"/>
            <a:ext cx="24765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智能对账、财务统计、费用分析与报表生成，保障数据精准，规避财务风险。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746500" y="4000500"/>
            <a:ext cx="2857500" cy="1206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37000" y="4191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4318000" y="4191000"/>
            <a:ext cx="2222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运营智能体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937000" y="4610100"/>
            <a:ext cx="24765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短视频批量生成、矩阵分发、AI直播及行业文案日更，实现全天候高效运营。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762000" y="5334000"/>
            <a:ext cx="5842000" cy="1079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5245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1333500" y="5524500"/>
            <a:ext cx="5016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行业专属智能体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52500" y="5880100"/>
            <a:ext cx="5397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覆盖装修、教育、律所、医美、本地生活等垂直领域，打造贴合业务流的专属自动化方案，让AI深度融入行业核心场景。</a:t>
            </a:r>
            <a:endParaRPr lang="en-US" sz="1100"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2"/>
          <a:srcRect t="2696" b="2696"/>
          <a:stretch>
            <a:fillRect/>
          </a:stretch>
        </p:blipFill>
        <p:spPr>
          <a:xfrm>
            <a:off x="7556500" y="2222500"/>
            <a:ext cx="3238500" cy="4127500"/>
          </a:xfrm>
          <a:prstGeom prst="roundRect">
            <a:avLst>
              <a:gd name="adj" fmla="val 6274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304800" dist="101600" dir="2700000" algn="tl" rotWithShape="0">
              <a:srgbClr val="10B981">
                <a:alpha val="12000"/>
              </a:srgbClr>
            </a:outerShdw>
          </a:effectLst>
        </p:spPr>
      </p:pic>
      <p:sp>
        <p:nvSpPr>
          <p:cNvPr id="26" name="AutoShape 26"/>
          <p:cNvSpPr/>
          <p:nvPr/>
        </p:nvSpPr>
        <p:spPr>
          <a:xfrm>
            <a:off x="7556500" y="5778500"/>
            <a:ext cx="323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专属定制 · 开箱即用 · 降本增效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核心优势：终身无AI扣费，无限次使用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22860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600200" y="2260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无云端调用费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600200" y="26924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彻底告别按量付费模式，无需为API接口调用消耗额外资金，从根源上杜绝不可控的运营成本支出。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2032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22860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7061200" y="2260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无单次生成扣费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061200" y="26924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摆脱“生成即扣费”的隐形消费陷阱，无论是前期模型测试还是日常高频使用，均不产生任何按次计费。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683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9370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600200" y="3911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无会员年费限制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600200" y="43434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无需订阅月度或年度会员套餐，避免持续性的固定支出压力，实现真正的一次性投入，长期受益。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36830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10B981">
              <a:alpha val="6000"/>
            </a:srgbClr>
          </a:solidFill>
          <a:ln w="12700" cap="flat" cmpd="sng">
            <a:solidFill>
              <a:srgbClr val="10B981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3937000"/>
            <a:ext cx="457200" cy="4572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061200" y="39116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本地部署 · 永久免费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061200" y="4343400"/>
            <a:ext cx="4191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模型私有化部署在企业本地服务器，一次部署完成后，即可无限次、无限制地长期使用，数据更安全。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3975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5588000"/>
            <a:ext cx="50800" cy="571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1016000" y="5524500"/>
            <a:ext cx="1028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意味着企业在AI上的投入是一次性的，后续可以无限次地利用AI能力创造价值，无需为每一次使用付费。这种模式真正实现了成本可控、预算透明，让AI成为企业的固定资产而非持续消耗的成本项，为企业的数字化转型提供了稳定的成本基础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落地能力：企业全域AI获客系统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大幅降低企业广告费、人工成本，实现高效智能获客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62000" y="2413000"/>
            <a:ext cx="4318000" cy="3238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190500" dist="762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5778500"/>
            <a:ext cx="431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全域数据实时监控与智能调度中心，可视化看板掌控获客全流程，让运营决策更精准。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461000" y="2413000"/>
            <a:ext cx="3111500" cy="16510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51500" y="2603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32500" y="2590800"/>
            <a:ext cx="2476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AI全网排名占位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651500" y="3048000"/>
            <a:ext cx="273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基于AI算法优化搜索权重，抢占全网流量入口，低成本获取高意向精准客户，显著提升品牌曝光度。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699500" y="2413000"/>
            <a:ext cx="3111500" cy="16510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90000" y="2603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9271000" y="2590800"/>
            <a:ext cx="2476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自动化矩阵短视频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890000" y="3048000"/>
            <a:ext cx="273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AI批量生成高质量营销短视频，一键分发至抖音、视频号等主流平台，构建内容矩阵实现持续引流。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461000" y="4254500"/>
            <a:ext cx="3111500" cy="16510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51500" y="4445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032500" y="4432300"/>
            <a:ext cx="2476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无人实景直播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651500" y="4889500"/>
            <a:ext cx="273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24小时不间断AI实景直播，无需人工值守，全天候捕捉潜在客户，最大化利用流量红利，提升转化。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699500" y="4254500"/>
            <a:ext cx="3111500" cy="1651000"/>
          </a:xfrm>
          <a:prstGeom prst="roundRect">
            <a:avLst>
              <a:gd name="adj" fmla="val 0"/>
            </a:avLst>
          </a:prstGeom>
          <a:solidFill>
            <a:srgbClr val="10B981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890000" y="4445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271000" y="4432300"/>
            <a:ext cx="2476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智能私信与接待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890000" y="4889500"/>
            <a:ext cx="2730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7x24小时智能客服自动响应，精准识别客户需求并跟进线索，自动完成意向筛选，释放人工成本。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cap="flat" cmpd="sng">
            <a:solidFill>
              <a:srgbClr val="E6CFCF">
                <a:alpha val="9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落地能力：办公全流程AI自动化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替代大量重复性人工工作，提升效率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6" r="26"/>
          <a:stretch>
            <a:fillRect/>
          </a:stretch>
        </p:blipFill>
        <p:spPr>
          <a:xfrm>
            <a:off x="762000" y="2413000"/>
            <a:ext cx="4064000" cy="2590800"/>
          </a:xfrm>
          <a:prstGeom prst="roundRect">
            <a:avLst>
              <a:gd name="adj" fmla="val 5882"/>
            </a:avLst>
          </a:prstGeom>
          <a:noFill/>
          <a:ln w="25400" cap="flat" cmpd="sng">
            <a:noFill/>
            <a:prstDash val="solid"/>
            <a:round/>
          </a:ln>
          <a:effectLst>
            <a:outerShdw blurRad="152400" dist="50800" dir="2700000" algn="tl" rotWithShape="0">
              <a:srgbClr val="000000">
                <a:alpha val="8000"/>
              </a:srgbClr>
            </a:outerShdw>
          </a:effectLst>
        </p:spPr>
      </p:pic>
      <p:sp>
        <p:nvSpPr>
          <p:cNvPr id="6" name="AutoShape 6"/>
          <p:cNvSpPr/>
          <p:nvPr/>
        </p:nvSpPr>
        <p:spPr>
          <a:xfrm>
            <a:off x="762000" y="5270500"/>
            <a:ext cx="406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6B728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“全天候智能协作，重塑企业办公效率的新标准，让技术真正服务于业务增长。”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334000" y="24130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10B981">
              <a:alpha val="5000"/>
            </a:srgbClr>
          </a:solidFill>
          <a:ln cap="flat" cmpd="sng">
            <a:solidFill>
              <a:srgbClr val="00A06B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7200" y="26416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096000" y="2603500"/>
            <a:ext cx="5270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智能办公自动化引擎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096000" y="3022600"/>
            <a:ext cx="527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合同、方案、报价、海报及数据报表等全流程AI自动生成，替代繁琐重复工作，释放人力专注于高价值决策与创新。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5334000" y="37465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10B981">
              <a:alpha val="5000"/>
            </a:srgbClr>
          </a:solidFill>
          <a:ln cap="flat" cmpd="sng">
            <a:solidFill>
              <a:srgbClr val="00A06B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37200" y="39751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096000" y="3937000"/>
            <a:ext cx="5270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企业专属智能知识库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096000" y="4356100"/>
            <a:ext cx="527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上传企业文档即可自动学习构建私有问答库，助力新人快速融入业务，全员随时调取内部经验，打破信息壁垒。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334000" y="5080000"/>
            <a:ext cx="6096000" cy="1143000"/>
          </a:xfrm>
          <a:prstGeom prst="roundRect">
            <a:avLst>
              <a:gd name="adj" fmla="val 0"/>
            </a:avLst>
          </a:prstGeom>
          <a:solidFill>
            <a:srgbClr val="10B981">
              <a:alpha val="5000"/>
            </a:srgbClr>
          </a:solidFill>
          <a:ln cap="flat" cmpd="sng">
            <a:solidFill>
              <a:srgbClr val="00A06B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37200" y="53086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096000" y="5270500"/>
            <a:ext cx="5270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0B98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全能型AI数字员工矩阵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096000" y="5689600"/>
            <a:ext cx="5270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一台设备集成文案、设计、运营、客服、数据分析等多重角色，7x24小时在线响应，大幅降低运营成本，提升服务效率。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10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11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12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2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3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4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5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6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7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8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ags/tag9.xml><?xml version="1.0" encoding="utf-8"?>
<p:tagLst xmlns:p="http://schemas.openxmlformats.org/presentationml/2006/main">
  <p:tag name="KSO_WM_DIAGRAM_VIRTUALLY_FRAME" val="{&quot;height&quot;:335,&quot;left&quot;:60,&quot;top&quot;:150,&quot;width&quot;:834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3611</Words>
  <Application>WPS 演示</Application>
  <PresentationFormat/>
  <Paragraphs>238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A-openclaw智盒 小柳18672753695</cp:lastModifiedBy>
  <cp:revision>1</cp:revision>
  <dcterms:created xsi:type="dcterms:W3CDTF">2026-07-31T07:06:39Z</dcterms:created>
  <dcterms:modified xsi:type="dcterms:W3CDTF">2026-07-31T07:06:39Z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{"Label":"1","ContentProducer":"001191110102MACQD9K64010000","ProduceID":"7668582435454716904","ReservedCode1":"","ContentPropagator":"","PropagateID":"","ReservedCode2":""}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F8FFA648147E41E28A51B952D79BE9AE_12</vt:lpwstr>
  </property>
</Properties>
</file>