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- 用户桌面视频《无人实景直播》的关键帧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- 用户桌面视频《无人实景直播》的关键帧</a:t>
            </a:r>
            <a:endParaRPr lang="zh-CN" dirty="0"/>
          </a:p>
          <a:p>
            <a:r>
              <a:rPr lang="zh-CN" dirty="0"/>
              <a:t>- 用户桌面视频：D:\app\无人实景直播.mp4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- 用户桌面视频《无人实景直播》的关键帧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[Sources]</a:t>
            </a:r>
            <a:endParaRPr lang="zh-CN" dirty="0"/>
          </a:p>
          <a:p>
            <a:r>
              <a:rPr lang="zh-CN" dirty="0"/>
              <a:t>- 用户提供的12页内容大纲</a:t>
            </a:r>
            <a:endParaRPr lang="zh-CN" dirty="0"/>
          </a:p>
          <a:p>
            <a:r>
              <a:rPr lang="zh-CN" dirty="0"/>
              <a:t>- 用户本地同主题素材：无人实景直播操作手册中的浅色背景图</a:t>
            </a:r>
            <a:endParaRPr lang="zh-CN" dirty="0"/>
          </a:p>
          <a:p>
            <a:r>
              <a:rPr lang="zh-CN" dirty="0"/>
              <a:t>[/Sources]</a:t>
            </a:r>
            <a:endParaRPr 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6591300" cy="6858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圆角矩形 2"/>
          <p:cNvSpPr>
            <a:spLocks noGrp="1"/>
          </p:cNvSpPr>
          <p:nvPr/>
        </p:nvSpPr>
        <p:spPr>
          <a:xfrm>
            <a:off x="647700" y="1536700"/>
            <a:ext cx="76200" cy="590550"/>
          </a:xfrm>
          <a:prstGeom prst="roundRect">
            <a:avLst>
              <a:gd name="adj" fmla="val 50000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914400" y="1498600"/>
            <a:ext cx="4953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0000"/>
          </a:bodyPr>
          <a:lstStyle/>
          <a:p>
            <a:pPr algn="l">
              <a:defRPr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</a:t>
            </a:r>
            <a:endParaRPr sz="45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lang="en-US"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智能体</a:t>
            </a:r>
            <a:r>
              <a:rPr sz="4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</a:t>
            </a:r>
            <a:endParaRPr sz="45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933450" y="3728085"/>
            <a:ext cx="4953000" cy="498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不用真人一直出镜，也能持续讲产品、做互动</a:t>
            </a:r>
            <a:endParaRPr sz="1875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直接连接符 5"/>
          <p:cNvSpPr>
            <a:spLocks noGrp="1"/>
          </p:cNvSpPr>
          <p:nvPr/>
        </p:nvSpPr>
        <p:spPr>
          <a:xfrm>
            <a:off x="914400" y="3284855"/>
            <a:ext cx="4095750" cy="0"/>
          </a:xfrm>
          <a:prstGeom prst="line">
            <a:avLst/>
          </a:prstGeom>
          <a:noFill/>
          <a:ln w="19050">
            <a:solidFill>
              <a:srgbClr val="CDE2DD"/>
            </a:solidFill>
            <a:prstDash val="solid"/>
          </a:ln>
        </p:spPr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0" y="609600"/>
            <a:ext cx="4591050" cy="5619750"/>
          </a:xfrm>
          <a:prstGeom prst="roundRect">
            <a:avLst>
              <a:gd name="adj" fmla="val 4564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7">
            <a:srgbClr val="FFFFFF"/>
          </a:effectRef>
          <a:fontRef idx="major"/>
        </p:style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rcRect t="3125" b="3125"/>
          <a:stretch>
            <a:fillRect/>
          </a:stretch>
        </p:blipFill>
        <p:spPr>
          <a:xfrm>
            <a:off x="7553325" y="838200"/>
            <a:ext cx="3143250" cy="5238750"/>
          </a:xfrm>
          <a:prstGeom prst="roundRect">
            <a:avLst>
              <a:gd name="adj" fmla="val 5455"/>
            </a:avLst>
          </a:prstGeom>
        </p:spPr>
      </p:pic>
      <p:sp>
        <p:nvSpPr>
          <p:cNvPr id="9" name="圆角矩形 8"/>
          <p:cNvSpPr>
            <a:spLocks noGrp="1"/>
          </p:cNvSpPr>
          <p:nvPr/>
        </p:nvSpPr>
        <p:spPr>
          <a:xfrm>
            <a:off x="8572500" y="5715000"/>
            <a:ext cx="1809750" cy="304800"/>
          </a:xfrm>
          <a:prstGeom prst="roundRect">
            <a:avLst>
              <a:gd name="adj" fmla="val 50000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648700" y="5734050"/>
            <a:ext cx="1657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小时连续运行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33450" y="619125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05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方案介绍 · 2026</a:t>
            </a:r>
            <a:endParaRPr sz="105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" name="图片 40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人工控制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人工不需要一直操作，只在关键节点介入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619250"/>
            <a:ext cx="2857500" cy="819150"/>
          </a:xfrm>
          <a:prstGeom prst="roundRect">
            <a:avLst>
              <a:gd name="adj" fmla="val 9302"/>
            </a:avLst>
          </a:prstGeom>
          <a:solidFill>
            <a:srgbClr val="F2B84B"/>
          </a:solidFill>
          <a:ln w="0">
            <a:solidFill>
              <a:srgbClr val="F2B84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3733800" y="1619250"/>
            <a:ext cx="4323715" cy="819150"/>
          </a:xfrm>
          <a:prstGeom prst="rect">
            <a:avLst/>
          </a:prstGeom>
          <a:solidFill>
            <a:srgbClr val="158A79"/>
          </a:solidFill>
          <a:ln w="0">
            <a:solidFill>
              <a:srgbClr val="158A79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8267700" y="1619250"/>
            <a:ext cx="3200400" cy="819150"/>
          </a:xfrm>
          <a:prstGeom prst="roundRect">
            <a:avLst>
              <a:gd name="adj" fmla="val 9302"/>
            </a:avLst>
          </a:prstGeom>
          <a:solidFill>
            <a:srgbClr val="F06C62"/>
          </a:solidFill>
          <a:ln w="0">
            <a:solidFill>
              <a:srgbClr val="F06C62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1752600"/>
            <a:ext cx="2324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 开播前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6300" y="2038350"/>
            <a:ext cx="2324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人工配置</a:t>
            </a:r>
            <a:endParaRPr sz="18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771900" y="1752600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 直播中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771900" y="2038350"/>
            <a:ext cx="4095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lnSpcReduction="20000"/>
          </a:bodyPr>
          <a:lstStyle/>
          <a:p>
            <a:pPr algn="l">
              <a:def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AI智能体自动执行</a:t>
            </a:r>
            <a:endParaRPr sz="18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534400" y="1752600"/>
            <a:ext cx="2609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 需要时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534400" y="2038350"/>
            <a:ext cx="2609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人工接管</a:t>
            </a:r>
            <a:endParaRPr sz="18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3733800" y="2724150"/>
            <a:ext cx="0" cy="2247900"/>
          </a:xfrm>
          <a:prstGeom prst="line">
            <a:avLst/>
          </a:prstGeom>
          <a:noFill/>
          <a:ln w="19050">
            <a:solidFill>
              <a:srgbClr val="CDE2DD"/>
            </a:solidFill>
            <a:prstDash val="solid"/>
          </a:ln>
        </p:spPr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8001000" y="2724150"/>
            <a:ext cx="0" cy="2247900"/>
          </a:xfrm>
          <a:prstGeom prst="line">
            <a:avLst/>
          </a:prstGeom>
          <a:noFill/>
          <a:ln w="19050">
            <a:solidFill>
              <a:srgbClr val="CDE2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47700" y="27241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人要做什么</a:t>
            </a:r>
            <a:endParaRPr sz="1650" b="1">
              <a:solidFill>
                <a:srgbClr val="8B63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47700" y="3190875"/>
            <a:ext cx="2286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952500" y="3181350"/>
            <a:ext cx="24765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选择产品、话术、主播声音和页面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47700" y="3848100"/>
            <a:ext cx="2286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952500" y="3838575"/>
            <a:ext cx="2476500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检查资料后，手动点击视频号开播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038600" y="2724150"/>
            <a:ext cx="3524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AI智能体持续做什么</a:t>
            </a:r>
            <a:endParaRPr sz="16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038600" y="3133725"/>
            <a:ext cx="2286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343400" y="3124200"/>
            <a:ext cx="3390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自动讲解、自动互动、自动切换页面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4038600" y="3648075"/>
            <a:ext cx="2286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343400" y="3638550"/>
            <a:ext cx="3390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互动结束后继续原来的产品讲解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4038600" y="4162425"/>
            <a:ext cx="2286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4343400" y="4152900"/>
            <a:ext cx="3390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运营人员只需查看运行状态与日志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324850" y="27241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什么时候接管</a:t>
            </a:r>
            <a:endParaRPr sz="1650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324850" y="3133725"/>
            <a:ext cx="22860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8629650" y="3124200"/>
            <a:ext cx="268605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b="1">
                <a:solidFill>
                  <a:srgbClr val="173D39"/>
                </a:solidFill>
              </a:rPr>
              <a:t>控制讲解：</a:t>
            </a:r>
            <a:r>
              <a:rPr>
                <a:solidFill>
                  <a:srgbClr val="173D39"/>
                </a:solidFill>
              </a:rPr>
              <a:t>暂停／恢复、跳过、切换产品</a:t>
            </a:r>
            <a:endParaRPr>
              <a:solidFill>
                <a:srgbClr val="173D39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8324850" y="3711575"/>
            <a:ext cx="22860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8629650" y="3702050"/>
            <a:ext cx="268605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b="1">
                <a:solidFill>
                  <a:srgbClr val="173D39"/>
                </a:solidFill>
              </a:rPr>
              <a:t>控制互动：</a:t>
            </a:r>
            <a:r>
              <a:rPr>
                <a:solidFill>
                  <a:srgbClr val="173D39"/>
                </a:solidFill>
              </a:rPr>
              <a:t>暂停／恢复、清空互动队列</a:t>
            </a:r>
            <a:endParaRPr>
              <a:solidFill>
                <a:srgbClr val="173D39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8324850" y="4289425"/>
            <a:ext cx="22860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8629650" y="4279900"/>
            <a:ext cx="2686050" cy="50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6544"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b="1">
                <a:solidFill>
                  <a:srgbClr val="173D39"/>
                </a:solidFill>
              </a:rPr>
              <a:t>处理异常：</a:t>
            </a:r>
            <a:r>
              <a:rPr>
                <a:solidFill>
                  <a:srgbClr val="173D39"/>
                </a:solidFill>
              </a:rPr>
              <a:t>静音、应急话术、安全暂停或停止任务</a:t>
            </a:r>
            <a:endParaRPr>
              <a:solidFill>
                <a:srgbClr val="173D39"/>
              </a:solidFill>
            </a:endParaRPr>
          </a:p>
        </p:txBody>
      </p:sp>
      <p:sp>
        <p:nvSpPr>
          <p:cNvPr id="36" name="圆角矩形 35"/>
          <p:cNvSpPr>
            <a:spLocks noGrp="1"/>
          </p:cNvSpPr>
          <p:nvPr/>
        </p:nvSpPr>
        <p:spPr>
          <a:xfrm>
            <a:off x="647700" y="5219700"/>
            <a:ext cx="10820400" cy="838200"/>
          </a:xfrm>
          <a:prstGeom prst="roundRect">
            <a:avLst>
              <a:gd name="adj" fmla="val 11364"/>
            </a:avLst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895350" y="539115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人的工作重点</a:t>
            </a:r>
            <a:endParaRPr sz="1275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2590800" y="5324475"/>
            <a:ext cx="8477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开播前配置  ·  直播中观察  ·  异常时接管</a:t>
            </a:r>
            <a:endParaRPr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" name="图片 32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实操视频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无人实景直播实操演示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524000"/>
            <a:ext cx="4533900" cy="4648200"/>
          </a:xfrm>
          <a:prstGeom prst="roundRect">
            <a:avLst>
              <a:gd name="adj" fmla="val 2941"/>
            </a:avLst>
          </a:prstGeom>
          <a:solidFill>
            <a:srgbClr val="173D39"/>
          </a:solidFill>
          <a:ln w="0">
            <a:solidFill>
              <a:srgbClr val="173D39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6">
            <a:srgbClr val="FFFFFF"/>
          </a:effectRef>
          <a:fontRef idx="major"/>
        </p:style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2"/>
          <a:srcRect t="2578" b="2578"/>
          <a:stretch>
            <a:fillRect/>
          </a:stretch>
        </p:blipFill>
        <p:spPr>
          <a:xfrm>
            <a:off x="1600200" y="1647825"/>
            <a:ext cx="2609850" cy="4400550"/>
          </a:xfrm>
          <a:prstGeom prst="roundRect">
            <a:avLst>
              <a:gd name="adj" fmla="val 3650"/>
            </a:avLst>
          </a:prstGeom>
        </p:spPr>
      </p:pic>
      <p:sp>
        <p:nvSpPr>
          <p:cNvPr id="8" name="圆角矩形 7"/>
          <p:cNvSpPr>
            <a:spLocks noGrp="1"/>
          </p:cNvSpPr>
          <p:nvPr/>
        </p:nvSpPr>
        <p:spPr>
          <a:xfrm>
            <a:off x="2457450" y="3381375"/>
            <a:ext cx="895350" cy="628650"/>
          </a:xfrm>
          <a:prstGeom prst="roundRect">
            <a:avLst>
              <a:gd name="adj" fmla="val 18182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457450" y="3381375"/>
            <a:ext cx="8953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25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5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▶</a:t>
            </a:r>
            <a:endParaRPr sz="25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3086100" y="5676900"/>
            <a:ext cx="99060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162300" y="5695950"/>
            <a:ext cx="838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0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单击播放</a:t>
            </a:r>
            <a:endParaRPr sz="10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102985" y="179641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演示检查清单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102985" y="2282190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407785" y="2272665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打开AI智能体并创建直播任务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102985" y="2694486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407785" y="2684961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选择产品、直播话术和主播声音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102985" y="3106783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407785" y="3097258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启动自动讲解并自动切换产品页面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102985" y="3519079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407785" y="3509554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展示评论语音回复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102985" y="3931376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407785" y="3921851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展示进场欢迎与礼物感谢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102985" y="4343672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407785" y="4334147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展示紧急静音与安全暂停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102985" y="4755969"/>
            <a:ext cx="2286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407785" y="4746444"/>
            <a:ext cx="5448300" cy="3456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0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查看运行状态与日志</a:t>
            </a:r>
            <a:endParaRPr sz="140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0" name="嵌入视频_无人实景直播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600200" y="1647825"/>
            <a:ext cx="2609850" cy="440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47700" y="704850"/>
            <a:ext cx="6000750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2593"/>
          </a:bodyPr>
          <a:lstStyle/>
          <a:p>
            <a:pPr algn="l">
              <a:defRPr sz="33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3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客户最终获得的，</a:t>
            </a:r>
            <a:endParaRPr sz="33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33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3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不只是更长的直播时长</a:t>
            </a:r>
            <a:endParaRPr sz="33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47700" y="2047875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2038350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减少主播重复讲解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47700" y="2457450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952500" y="2447925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降低长时间直播的人力占用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47700" y="2867025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52500" y="2857500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保持产品介绍口径统一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47700" y="3276600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52500" y="3267075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增加直播时段覆盖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47700" y="3686175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52500" y="3676650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降低新主播培训难度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47700" y="4095750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52500" y="4086225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提高评论与礼物互动及时性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47700" y="4505325"/>
            <a:ext cx="228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52500" y="4495800"/>
            <a:ext cx="5600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异常更容易发现和处理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647700" y="5219700"/>
            <a:ext cx="5905500" cy="876300"/>
          </a:xfrm>
          <a:prstGeom prst="roundRect">
            <a:avLst>
              <a:gd name="adj" fmla="val 10870"/>
            </a:avLst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76300" y="5372100"/>
            <a:ext cx="5448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 lnSpcReduction="10000"/>
          </a:bodyPr>
          <a:lstStyle/>
          <a:p>
            <a:pPr algn="ctr">
              <a:def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让直播从“靠人一直讲”</a:t>
            </a:r>
            <a:endParaRPr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变成“AI智能体持续讲、人负责管理”</a:t>
            </a:r>
            <a:endParaRPr sz="18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2"/>
          <a:srcRect t="3125" b="3125"/>
          <a:stretch>
            <a:fillRect/>
          </a:stretch>
        </p:blipFill>
        <p:spPr>
          <a:xfrm>
            <a:off x="7810500" y="666750"/>
            <a:ext cx="3143250" cy="5238750"/>
          </a:xfrm>
          <a:prstGeom prst="roundRect">
            <a:avLst>
              <a:gd name="adj" fmla="val 5455"/>
            </a:avLst>
          </a:prstGeom>
        </p:spPr>
      </p:pic>
      <p:sp>
        <p:nvSpPr>
          <p:cNvPr id="21" name="圆角矩形 20"/>
          <p:cNvSpPr>
            <a:spLocks noGrp="1"/>
          </p:cNvSpPr>
          <p:nvPr/>
        </p:nvSpPr>
        <p:spPr>
          <a:xfrm>
            <a:off x="7905750" y="5562600"/>
            <a:ext cx="1257300" cy="304800"/>
          </a:xfrm>
          <a:prstGeom prst="roundRect">
            <a:avLst>
              <a:gd name="adj" fmla="val 50000"/>
            </a:avLst>
          </a:prstGeom>
          <a:solidFill>
            <a:srgbClr val="158A79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981950" y="5581650"/>
            <a:ext cx="1104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持续讲解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9315450" y="5562600"/>
            <a:ext cx="1257300" cy="304800"/>
          </a:xfrm>
          <a:prstGeom prst="roundRect">
            <a:avLst>
              <a:gd name="adj" fmla="val 50000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9391650" y="5581650"/>
            <a:ext cx="1104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0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人工管理</a:t>
            </a:r>
            <a:endParaRPr sz="10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7810500" y="6134100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ctr">
              <a:defRPr sz="1125" b="1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1125" b="1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" name="图片 29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应用场景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把资料和话术准备好，直播间就能持续运行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619250"/>
            <a:ext cx="647700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" name="矩形 6"/>
          <p:cNvSpPr>
            <a:spLocks noGrp="1"/>
          </p:cNvSpPr>
          <p:nvPr/>
        </p:nvSpPr>
        <p:spPr>
          <a:xfrm>
            <a:off x="914400" y="1838325"/>
            <a:ext cx="59436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8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AI智能体自动讲产品、回评论、欢迎观众、感谢礼物，并在互动后接着讲。</a:t>
            </a:r>
            <a:endParaRPr sz="18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647700" y="3257550"/>
            <a:ext cx="1981200" cy="1752600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38200" y="3429000"/>
            <a:ext cx="43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38200" y="3924300"/>
            <a:ext cx="1600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企业产品介绍</a:t>
            </a:r>
            <a:endParaRPr sz="16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38200" y="4591050"/>
            <a:ext cx="1600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统一介绍口径</a:t>
            </a:r>
            <a:endParaRPr sz="12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2800350" y="3257550"/>
            <a:ext cx="1981200" cy="1752600"/>
          </a:xfrm>
          <a:prstGeom prst="roundRect">
            <a:avLst>
              <a:gd name="adj" fmla="val 5435"/>
            </a:avLst>
          </a:prstGeom>
          <a:solidFill>
            <a:srgbClr val="FFF3D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2990850" y="3429000"/>
            <a:ext cx="43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990850" y="3924300"/>
            <a:ext cx="1600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门店日常直播</a:t>
            </a:r>
            <a:endParaRPr sz="16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990850" y="4591050"/>
            <a:ext cx="1600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延长营业曝光</a:t>
            </a:r>
            <a:endParaRPr sz="12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4953000" y="3257550"/>
            <a:ext cx="1981200" cy="1752600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143500" y="3429000"/>
            <a:ext cx="43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5143500" y="3924300"/>
            <a:ext cx="1600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电商商品讲解</a:t>
            </a:r>
            <a:endParaRPr sz="16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143500" y="4591050"/>
            <a:ext cx="1600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自动轮播商品</a:t>
            </a:r>
            <a:endParaRPr sz="12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圆角矩形 19"/>
          <p:cNvSpPr>
            <a:spLocks noGrp="1"/>
          </p:cNvSpPr>
          <p:nvPr/>
        </p:nvSpPr>
        <p:spPr>
          <a:xfrm>
            <a:off x="7105650" y="3257550"/>
            <a:ext cx="1981200" cy="1752600"/>
          </a:xfrm>
          <a:prstGeom prst="roundRect">
            <a:avLst>
              <a:gd name="adj" fmla="val 5435"/>
            </a:avLst>
          </a:prstGeom>
          <a:solidFill>
            <a:srgbClr val="FDE8E6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296150" y="3429000"/>
            <a:ext cx="43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1350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296150" y="3924300"/>
            <a:ext cx="1600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品牌招商介绍</a:t>
            </a:r>
            <a:endParaRPr sz="16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296150" y="4591050"/>
            <a:ext cx="1600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稳定输出政策</a:t>
            </a:r>
            <a:endParaRPr sz="12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9258300" y="3257550"/>
            <a:ext cx="1981200" cy="1752600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9448800" y="3429000"/>
            <a:ext cx="43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9448800" y="3924300"/>
            <a:ext cx="16002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非黄金时段</a:t>
            </a:r>
            <a:endParaRPr sz="16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9448800" y="4591050"/>
            <a:ext cx="1600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补充直播覆盖</a:t>
            </a:r>
            <a:endParaRPr sz="12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" name="图片 30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客户现状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真正的难点不是不会直播，而是很难长期坚持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6573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17049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42C8B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200150" y="18288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每天重复讲同样的产品，太累了。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6019800" y="16573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3D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191250" y="17049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572250" y="18288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 4 小时，就要占用主播 4 小时。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647700" y="26860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19150" y="27336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42C8B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200150" y="28575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评论一多就顾不过来，经常漏回复。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019800" y="26860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191250" y="27336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42C8B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572250" y="28575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新人记不住产品、价格和售后政策。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647700" y="37147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3D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19150" y="37623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200150" y="38862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主播状态不好，直播效果就会下降。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6019800" y="3714750"/>
            <a:ext cx="5048250" cy="80010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191250" y="3762375"/>
            <a:ext cx="323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 fontScale="94017"/>
          </a:bodyPr>
          <a:lstStyle/>
          <a:p>
            <a:pPr algn="l">
              <a:def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400" b="1">
                <a:solidFill>
                  <a:srgbClr val="42C8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endParaRPr sz="2400" b="1">
              <a:solidFill>
                <a:srgbClr val="42C8B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572250" y="3886200"/>
            <a:ext cx="42291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不同主播说法不一，容易讲错内容。</a:t>
            </a:r>
            <a:endParaRPr sz="142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647700" y="5010150"/>
            <a:ext cx="10096500" cy="876300"/>
          </a:xfrm>
          <a:prstGeom prst="roundRect">
            <a:avLst>
              <a:gd name="adj" fmla="val 10870"/>
            </a:avLst>
          </a:prstGeom>
          <a:solidFill>
            <a:srgbClr val="173D39"/>
          </a:solidFill>
          <a:ln w="0">
            <a:solidFill>
              <a:srgbClr val="173D39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76300" y="5210175"/>
            <a:ext cx="1047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核心问题</a:t>
            </a:r>
            <a:endParaRPr sz="1275" b="1">
              <a:solidFill>
                <a:srgbClr val="DFF8F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095500" y="5143500"/>
            <a:ext cx="819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20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20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人工直播太费人、太费时间，也很难持续稳定执行。</a:t>
            </a:r>
            <a:endParaRPr sz="20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10953750" y="1657350"/>
            <a:ext cx="514350" cy="4229100"/>
          </a:xfrm>
          <a:prstGeom prst="roundRect">
            <a:avLst>
              <a:gd name="adj" fmla="val 14815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1029950" y="2514600"/>
            <a:ext cx="3619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占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6" name="图片 55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方式对比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重复工作交给AI智能体，运营人员专注观察与异常处理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562100"/>
            <a:ext cx="2095500" cy="514350"/>
          </a:xfrm>
          <a:prstGeom prst="roundRect">
            <a:avLst>
              <a:gd name="adj" fmla="val 14815"/>
            </a:avLst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62000" y="1638300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对比内容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2743200" y="1562100"/>
            <a:ext cx="4000500" cy="514350"/>
          </a:xfrm>
          <a:prstGeom prst="rect">
            <a:avLst/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857500" y="1638300"/>
            <a:ext cx="3771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传统人工直播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43700" y="1562100"/>
            <a:ext cx="4724400" cy="514350"/>
          </a:xfrm>
          <a:prstGeom prst="rect">
            <a:avLst/>
          </a:prstGeom>
          <a:solidFill>
            <a:srgbClr val="158A79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858000" y="1638300"/>
            <a:ext cx="4495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无人实景直播AI智能体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47700" y="2076450"/>
            <a:ext cx="2095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81050" y="215265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产品讲解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743200" y="2076450"/>
            <a:ext cx="4000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2876550" y="215265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主播不断重复讲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43700" y="2076450"/>
            <a:ext cx="47244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877050" y="215265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AI智能体自动轮播讲解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47700" y="2667000"/>
            <a:ext cx="2095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81050" y="274320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评论回复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2743200" y="2667000"/>
            <a:ext cx="4000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2876550" y="274320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人工查看和回答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743700" y="2667000"/>
            <a:ext cx="47244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877050" y="274320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自动筛选并语音回复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47700" y="3257550"/>
            <a:ext cx="2095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781050" y="333375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观众进场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743200" y="3257550"/>
            <a:ext cx="4000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2876550" y="333375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容易漏欢迎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743700" y="3257550"/>
            <a:ext cx="47244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6877050" y="333375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按规则自动欢迎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47700" y="3848100"/>
            <a:ext cx="2095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781050" y="392430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礼物感谢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2743200" y="3848100"/>
            <a:ext cx="4000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2876550" y="392430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主播临时反应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743700" y="3848100"/>
            <a:ext cx="47244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877050" y="392430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自动识别并感谢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647700" y="4438650"/>
            <a:ext cx="2095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781050" y="451485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直播时长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2743200" y="4438650"/>
            <a:ext cx="4000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2876550" y="451485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主播容易疲劳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6743700" y="4438650"/>
            <a:ext cx="47244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6877050" y="451485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单场连续运行 4 小时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647700" y="5029200"/>
            <a:ext cx="2095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781050" y="510540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内容准确性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2743200" y="5029200"/>
            <a:ext cx="40005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2876550" y="510540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容易说错、漏说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6743700" y="5029200"/>
            <a:ext cx="4724400" cy="590550"/>
          </a:xfrm>
          <a:prstGeom prst="rect">
            <a:avLst/>
          </a:prstGeom>
          <a:solidFill>
            <a:srgbClr val="F4F9F7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6877050" y="510540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只使用已确认资料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647700" y="5619750"/>
            <a:ext cx="2095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781050" y="5695950"/>
            <a:ext cx="1828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人员投入</a:t>
            </a:r>
            <a:endParaRPr sz="127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2743200" y="5619750"/>
            <a:ext cx="40005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51" name="矩形 50"/>
          <p:cNvSpPr>
            <a:spLocks noGrp="1"/>
          </p:cNvSpPr>
          <p:nvPr/>
        </p:nvSpPr>
        <p:spPr>
          <a:xfrm>
            <a:off x="2876550" y="5695950"/>
            <a:ext cx="3733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主播全程工作</a:t>
            </a:r>
            <a:endParaRPr sz="1350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6743700" y="5619750"/>
            <a:ext cx="4724400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53" name="矩形 52"/>
          <p:cNvSpPr>
            <a:spLocks noGrp="1"/>
          </p:cNvSpPr>
          <p:nvPr/>
        </p:nvSpPr>
        <p:spPr>
          <a:xfrm>
            <a:off x="6877050" y="5695950"/>
            <a:ext cx="4457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人值守观察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" name="图片 39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时间量化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每天 5.5 小时，22 天就是 121 小时人工投入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581150"/>
            <a:ext cx="4629150" cy="3695700"/>
          </a:xfrm>
          <a:prstGeom prst="roundRect">
            <a:avLst>
              <a:gd name="adj" fmla="val 309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" name="矩形 6"/>
          <p:cNvSpPr>
            <a:spLocks noGrp="1"/>
          </p:cNvSpPr>
          <p:nvPr/>
        </p:nvSpPr>
        <p:spPr>
          <a:xfrm>
            <a:off x="914400" y="180975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没有AI智能体｜每日投入</a:t>
            </a:r>
            <a:endParaRPr sz="15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3622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正式直播</a:t>
            </a:r>
            <a:endParaRPr sz="1275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2400300" y="2381250"/>
            <a:ext cx="2324100" cy="228600"/>
          </a:xfrm>
          <a:prstGeom prst="roundRect">
            <a:avLst>
              <a:gd name="adj" fmla="val 50000"/>
            </a:avLst>
          </a:prstGeom>
          <a:solidFill>
            <a:srgbClr val="EEF7F4"/>
          </a:solidFill>
          <a:ln w="0">
            <a:noFill/>
            <a:prstDash val="solid"/>
          </a:ln>
        </p:spPr>
      </p:sp>
      <p:sp>
        <p:nvSpPr>
          <p:cNvPr id="10" name="圆角矩形 9"/>
          <p:cNvSpPr>
            <a:spLocks noGrp="1"/>
          </p:cNvSpPr>
          <p:nvPr/>
        </p:nvSpPr>
        <p:spPr>
          <a:xfrm>
            <a:off x="2400300" y="2381250"/>
            <a:ext cx="2324100" cy="228600"/>
          </a:xfrm>
          <a:prstGeom prst="roundRect">
            <a:avLst>
              <a:gd name="adj" fmla="val 50000"/>
            </a:avLst>
          </a:prstGeom>
          <a:solidFill>
            <a:srgbClr val="158A79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943350" y="2343150"/>
            <a:ext cx="781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 小时</a:t>
            </a:r>
            <a:endParaRPr sz="12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914400" y="31051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熟悉产品和话术</a:t>
            </a:r>
            <a:endParaRPr sz="1275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2400300" y="3124200"/>
            <a:ext cx="2324100" cy="228600"/>
          </a:xfrm>
          <a:prstGeom prst="roundRect">
            <a:avLst>
              <a:gd name="adj" fmla="val 50000"/>
            </a:avLst>
          </a:prstGeom>
          <a:solidFill>
            <a:srgbClr val="EEF7F4"/>
          </a:solidFill>
          <a:ln w="0">
            <a:noFill/>
            <a:prstDash val="solid"/>
          </a:ln>
        </p:spPr>
      </p:sp>
      <p:sp>
        <p:nvSpPr>
          <p:cNvPr id="14" name="圆角矩形 13"/>
          <p:cNvSpPr>
            <a:spLocks noGrp="1"/>
          </p:cNvSpPr>
          <p:nvPr/>
        </p:nvSpPr>
        <p:spPr>
          <a:xfrm>
            <a:off x="2400300" y="3124200"/>
            <a:ext cx="581025" cy="228600"/>
          </a:xfrm>
          <a:prstGeom prst="roundRect">
            <a:avLst>
              <a:gd name="adj" fmla="val 50000"/>
            </a:avLst>
          </a:prstGeom>
          <a:solidFill>
            <a:srgbClr val="F2B84B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3943350" y="3086100"/>
            <a:ext cx="781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小时</a:t>
            </a:r>
            <a:endParaRPr sz="12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4400" y="38481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整理与复盘</a:t>
            </a:r>
            <a:endParaRPr sz="1275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2400300" y="3867150"/>
            <a:ext cx="2324100" cy="228600"/>
          </a:xfrm>
          <a:prstGeom prst="roundRect">
            <a:avLst>
              <a:gd name="adj" fmla="val 50000"/>
            </a:avLst>
          </a:prstGeom>
          <a:solidFill>
            <a:srgbClr val="EEF7F4"/>
          </a:solidFill>
          <a:ln w="0">
            <a:noFill/>
            <a:prstDash val="solid"/>
          </a:ln>
        </p:spPr>
      </p:sp>
      <p:sp>
        <p:nvSpPr>
          <p:cNvPr id="18" name="圆角矩形 17"/>
          <p:cNvSpPr>
            <a:spLocks noGrp="1"/>
          </p:cNvSpPr>
          <p:nvPr/>
        </p:nvSpPr>
        <p:spPr>
          <a:xfrm>
            <a:off x="2400300" y="3867150"/>
            <a:ext cx="290513" cy="228600"/>
          </a:xfrm>
          <a:prstGeom prst="roundRect">
            <a:avLst>
              <a:gd name="adj" fmla="val 50000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3943350" y="3829050"/>
            <a:ext cx="781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0.5 小时</a:t>
            </a:r>
            <a:endParaRPr sz="12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95350" y="432435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7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7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5.5</a:t>
            </a:r>
            <a:endParaRPr sz="3750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2190750" y="4514850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小时／天</a:t>
            </a:r>
            <a:endParaRPr sz="15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3390900" y="4514850"/>
            <a:ext cx="1143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5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 22 天</a:t>
            </a:r>
            <a:endParaRPr sz="15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5657850" y="1581150"/>
            <a:ext cx="5810250" cy="3695700"/>
          </a:xfrm>
          <a:prstGeom prst="roundRect">
            <a:avLst>
              <a:gd name="adj" fmla="val 3093"/>
            </a:avLst>
          </a:prstGeom>
          <a:solidFill>
            <a:srgbClr val="173D39"/>
          </a:solidFill>
          <a:ln w="0">
            <a:solidFill>
              <a:srgbClr val="173D39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6019800" y="1809750"/>
            <a:ext cx="2381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61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61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121</a:t>
            </a:r>
            <a:endParaRPr sz="61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286750" y="2324100"/>
            <a:ext cx="1333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75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75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小时／月</a:t>
            </a:r>
            <a:endParaRPr sz="1875" b="1">
              <a:solidFill>
                <a:srgbClr val="DFF8F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直接连接符 25"/>
          <p:cNvSpPr>
            <a:spLocks noGrp="1"/>
          </p:cNvSpPr>
          <p:nvPr/>
        </p:nvSpPr>
        <p:spPr>
          <a:xfrm>
            <a:off x="6019800" y="3028950"/>
            <a:ext cx="4953000" cy="0"/>
          </a:xfrm>
          <a:prstGeom prst="line">
            <a:avLst/>
          </a:prstGeom>
          <a:noFill/>
          <a:ln w="19050">
            <a:solidFill>
              <a:srgbClr val="42665F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6019800" y="3257550"/>
            <a:ext cx="4324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500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DFF8F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首次配置完成后，AI智能体自动承担</a:t>
            </a:r>
            <a:endParaRPr sz="1500" b="1">
              <a:solidFill>
                <a:srgbClr val="DFF8F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019800" y="3743325"/>
            <a:ext cx="2286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6324600" y="3733800"/>
            <a:ext cx="44577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重复产品讲解</a:t>
            </a:r>
            <a:endParaRPr sz="1350" b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019800" y="4052888"/>
            <a:ext cx="2286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324600" y="4043363"/>
            <a:ext cx="44577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评论筛选与语音回复</a:t>
            </a:r>
            <a:endParaRPr sz="1350" b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6019800" y="4362450"/>
            <a:ext cx="2286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324600" y="4352925"/>
            <a:ext cx="44577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进场欢迎与礼物感谢</a:t>
            </a:r>
            <a:endParaRPr sz="1350" b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019800" y="4672013"/>
            <a:ext cx="2286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500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500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324600" y="4662488"/>
            <a:ext cx="4457700" cy="2714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产品页面同步切换</a:t>
            </a:r>
            <a:endParaRPr sz="1350" b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圆角矩形 35"/>
          <p:cNvSpPr>
            <a:spLocks noGrp="1"/>
          </p:cNvSpPr>
          <p:nvPr/>
        </p:nvSpPr>
        <p:spPr>
          <a:xfrm>
            <a:off x="647700" y="5524500"/>
            <a:ext cx="10820400" cy="590550"/>
          </a:xfrm>
          <a:prstGeom prst="roundRect">
            <a:avLst>
              <a:gd name="adj" fmla="val 12903"/>
            </a:avLst>
          </a:prstGeom>
          <a:solidFill>
            <a:srgbClr val="FFF3D7"/>
          </a:solidFill>
          <a:ln w="9525">
            <a:solidFill>
              <a:srgbClr val="F4D68A"/>
            </a:solidFill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857250" y="5648325"/>
            <a:ext cx="10401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75" b="1">
                <a:solidFill>
                  <a:srgbClr val="6E571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6E571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节省重点：重复讲解、长时间占用、新员工培训与互动处理。实际效果会随产品量、评论量和直播方式变化。</a:t>
            </a:r>
            <a:endParaRPr sz="1275" b="1">
              <a:solidFill>
                <a:srgbClr val="6E571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AI智能体能力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讲解、感知、互动、续播形成一条自动循环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右箭头 5"/>
          <p:cNvSpPr>
            <a:spLocks noGrp="1"/>
          </p:cNvSpPr>
          <p:nvPr/>
        </p:nvSpPr>
        <p:spPr>
          <a:xfrm>
            <a:off x="2781300" y="3028950"/>
            <a:ext cx="400050" cy="24765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7" name="圆角矩形 6"/>
          <p:cNvSpPr>
            <a:spLocks noGrp="1"/>
          </p:cNvSpPr>
          <p:nvPr/>
        </p:nvSpPr>
        <p:spPr>
          <a:xfrm>
            <a:off x="647700" y="1733550"/>
            <a:ext cx="2190750" cy="314325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" name="圆角矩形 7"/>
          <p:cNvSpPr>
            <a:spLocks noGrp="1"/>
          </p:cNvSpPr>
          <p:nvPr/>
        </p:nvSpPr>
        <p:spPr>
          <a:xfrm>
            <a:off x="857250" y="1943100"/>
            <a:ext cx="495300" cy="495300"/>
          </a:xfrm>
          <a:prstGeom prst="roundRect">
            <a:avLst>
              <a:gd name="adj" fmla="val 50000"/>
            </a:avLst>
          </a:prstGeom>
          <a:solidFill>
            <a:srgbClr val="158A79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57250" y="1971675"/>
            <a:ext cx="495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57250" y="2647950"/>
            <a:ext cx="1771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自动讲解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直接连接符 10"/>
          <p:cNvSpPr>
            <a:spLocks noGrp="1"/>
          </p:cNvSpPr>
          <p:nvPr/>
        </p:nvSpPr>
        <p:spPr>
          <a:xfrm>
            <a:off x="857250" y="3124200"/>
            <a:ext cx="1771650" cy="0"/>
          </a:xfrm>
          <a:prstGeom prst="line">
            <a:avLst/>
          </a:prstGeom>
          <a:noFill/>
          <a:ln w="28575">
            <a:solidFill>
              <a:srgbClr val="DFF8F2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57250" y="3333750"/>
            <a:ext cx="17716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多产品轮播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已审核话术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页面与语音同步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右箭头 12"/>
          <p:cNvSpPr>
            <a:spLocks noGrp="1"/>
          </p:cNvSpPr>
          <p:nvPr/>
        </p:nvSpPr>
        <p:spPr>
          <a:xfrm>
            <a:off x="5505450" y="3028950"/>
            <a:ext cx="400050" cy="24765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4" name="圆角矩形 13"/>
          <p:cNvSpPr>
            <a:spLocks noGrp="1"/>
          </p:cNvSpPr>
          <p:nvPr/>
        </p:nvSpPr>
        <p:spPr>
          <a:xfrm>
            <a:off x="3371850" y="1733550"/>
            <a:ext cx="2190750" cy="314325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" name="圆角矩形 14"/>
          <p:cNvSpPr>
            <a:spLocks noGrp="1"/>
          </p:cNvSpPr>
          <p:nvPr/>
        </p:nvSpPr>
        <p:spPr>
          <a:xfrm>
            <a:off x="3581400" y="1943100"/>
            <a:ext cx="495300" cy="495300"/>
          </a:xfrm>
          <a:prstGeom prst="roundRect">
            <a:avLst>
              <a:gd name="adj" fmla="val 50000"/>
            </a:avLst>
          </a:prstGeom>
          <a:solidFill>
            <a:srgbClr val="4C9FD8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3581400" y="1971675"/>
            <a:ext cx="495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3581400" y="2647950"/>
            <a:ext cx="1771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实时感知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3581400" y="3124200"/>
            <a:ext cx="1771650" cy="0"/>
          </a:xfrm>
          <a:prstGeom prst="line">
            <a:avLst/>
          </a:prstGeom>
          <a:noFill/>
          <a:ln w="28575">
            <a:solidFill>
              <a:srgbClr val="E4F3FC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3581400" y="3333750"/>
            <a:ext cx="17716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读取评论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识别进场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识别礼物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右箭头 19"/>
          <p:cNvSpPr>
            <a:spLocks noGrp="1"/>
          </p:cNvSpPr>
          <p:nvPr/>
        </p:nvSpPr>
        <p:spPr>
          <a:xfrm>
            <a:off x="8229600" y="3028950"/>
            <a:ext cx="400050" cy="24765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21" name="圆角矩形 20"/>
          <p:cNvSpPr>
            <a:spLocks noGrp="1"/>
          </p:cNvSpPr>
          <p:nvPr/>
        </p:nvSpPr>
        <p:spPr>
          <a:xfrm>
            <a:off x="6096000" y="1733550"/>
            <a:ext cx="2190750" cy="314325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2" name="圆角矩形 21"/>
          <p:cNvSpPr>
            <a:spLocks noGrp="1"/>
          </p:cNvSpPr>
          <p:nvPr/>
        </p:nvSpPr>
        <p:spPr>
          <a:xfrm>
            <a:off x="6305550" y="1943100"/>
            <a:ext cx="495300" cy="495300"/>
          </a:xfrm>
          <a:prstGeom prst="roundRect">
            <a:avLst>
              <a:gd name="adj" fmla="val 50000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305550" y="1971675"/>
            <a:ext cx="495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305550" y="2647950"/>
            <a:ext cx="1771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安全互动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直接连接符 24"/>
          <p:cNvSpPr>
            <a:spLocks noGrp="1"/>
          </p:cNvSpPr>
          <p:nvPr/>
        </p:nvSpPr>
        <p:spPr>
          <a:xfrm>
            <a:off x="6305550" y="3124200"/>
            <a:ext cx="1771650" cy="0"/>
          </a:xfrm>
          <a:prstGeom prst="line">
            <a:avLst/>
          </a:prstGeom>
          <a:noFill/>
          <a:ln w="28575">
            <a:solidFill>
              <a:srgbClr val="FDE8E6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6305550" y="3333750"/>
            <a:ext cx="17716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筛选评论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真人克隆声音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欢迎与感谢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820150" y="1733550"/>
            <a:ext cx="2190750" cy="314325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8" name="圆角矩形 27"/>
          <p:cNvSpPr>
            <a:spLocks noGrp="1"/>
          </p:cNvSpPr>
          <p:nvPr/>
        </p:nvSpPr>
        <p:spPr>
          <a:xfrm>
            <a:off x="9029700" y="1943100"/>
            <a:ext cx="495300" cy="495300"/>
          </a:xfrm>
          <a:prstGeom prst="roundRect">
            <a:avLst>
              <a:gd name="adj" fmla="val 50000"/>
            </a:avLst>
          </a:prstGeom>
          <a:solidFill>
            <a:srgbClr val="9B6BC6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9029700" y="1971675"/>
            <a:ext cx="495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9029700" y="2647950"/>
            <a:ext cx="1771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继续运行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直接连接符 30"/>
          <p:cNvSpPr>
            <a:spLocks noGrp="1"/>
          </p:cNvSpPr>
          <p:nvPr/>
        </p:nvSpPr>
        <p:spPr>
          <a:xfrm>
            <a:off x="9029700" y="3124200"/>
            <a:ext cx="1771650" cy="0"/>
          </a:xfrm>
          <a:prstGeom prst="line">
            <a:avLst/>
          </a:prstGeom>
          <a:noFill/>
          <a:ln w="28575">
            <a:solidFill>
              <a:srgbClr val="F1E9FA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9029700" y="3333750"/>
            <a:ext cx="17716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回到原讲解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异常提醒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def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0">
                <a:solidFill>
                  <a:srgbClr val="355B5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安全暂停</a:t>
            </a:r>
            <a:endParaRPr sz="1350" b="0">
              <a:solidFill>
                <a:srgbClr val="355B5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圆角矩形 32"/>
          <p:cNvSpPr>
            <a:spLocks noGrp="1"/>
          </p:cNvSpPr>
          <p:nvPr/>
        </p:nvSpPr>
        <p:spPr>
          <a:xfrm>
            <a:off x="647700" y="5238750"/>
            <a:ext cx="10820400" cy="742950"/>
          </a:xfrm>
          <a:prstGeom prst="roundRect">
            <a:avLst>
              <a:gd name="adj" fmla="val 12821"/>
            </a:avLst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895350" y="5400675"/>
            <a:ext cx="10325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任意时刻只播放一个声音；异常时提醒运营人员并安全暂停。</a:t>
            </a:r>
            <a:endParaRPr sz="18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" name="图片 53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解决方案流程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平台开播与结束由人完成，中间流程由AI智能体持续执行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右箭头 5"/>
          <p:cNvSpPr>
            <a:spLocks noGrp="1"/>
          </p:cNvSpPr>
          <p:nvPr/>
        </p:nvSpPr>
        <p:spPr>
          <a:xfrm>
            <a:off x="3581400" y="1962150"/>
            <a:ext cx="400050" cy="22860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7" name="右箭头 6"/>
          <p:cNvSpPr>
            <a:spLocks noGrp="1"/>
          </p:cNvSpPr>
          <p:nvPr/>
        </p:nvSpPr>
        <p:spPr>
          <a:xfrm>
            <a:off x="7029450" y="1962150"/>
            <a:ext cx="400050" cy="22860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8" name="下箭头 7"/>
          <p:cNvSpPr>
            <a:spLocks noGrp="1"/>
          </p:cNvSpPr>
          <p:nvPr/>
        </p:nvSpPr>
        <p:spPr>
          <a:xfrm>
            <a:off x="8867775" y="2571750"/>
            <a:ext cx="228600" cy="247650"/>
          </a:xfrm>
          <a:prstGeom prst="down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9" name="左箭头 8"/>
          <p:cNvSpPr>
            <a:spLocks noGrp="1"/>
          </p:cNvSpPr>
          <p:nvPr/>
        </p:nvSpPr>
        <p:spPr>
          <a:xfrm>
            <a:off x="7029450" y="3257550"/>
            <a:ext cx="400050" cy="228600"/>
          </a:xfrm>
          <a:prstGeom prst="lef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0" name="左箭头 9"/>
          <p:cNvSpPr>
            <a:spLocks noGrp="1"/>
          </p:cNvSpPr>
          <p:nvPr/>
        </p:nvSpPr>
        <p:spPr>
          <a:xfrm>
            <a:off x="3581400" y="3257550"/>
            <a:ext cx="400050" cy="228600"/>
          </a:xfrm>
          <a:prstGeom prst="lef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1" name="下箭头 10"/>
          <p:cNvSpPr>
            <a:spLocks noGrp="1"/>
          </p:cNvSpPr>
          <p:nvPr/>
        </p:nvSpPr>
        <p:spPr>
          <a:xfrm>
            <a:off x="1971675" y="3867150"/>
            <a:ext cx="228600" cy="247650"/>
          </a:xfrm>
          <a:prstGeom prst="down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2" name="右箭头 11"/>
          <p:cNvSpPr>
            <a:spLocks noGrp="1"/>
          </p:cNvSpPr>
          <p:nvPr/>
        </p:nvSpPr>
        <p:spPr>
          <a:xfrm>
            <a:off x="3581400" y="4552950"/>
            <a:ext cx="400050" cy="22860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3" name="右箭头 12"/>
          <p:cNvSpPr>
            <a:spLocks noGrp="1"/>
          </p:cNvSpPr>
          <p:nvPr/>
        </p:nvSpPr>
        <p:spPr>
          <a:xfrm>
            <a:off x="7029450" y="4552950"/>
            <a:ext cx="400050" cy="228600"/>
          </a:xfrm>
          <a:prstGeom prst="rightArrow">
            <a:avLst/>
          </a:prstGeom>
          <a:solidFill>
            <a:srgbClr val="CDE2DD"/>
          </a:solidFill>
          <a:ln w="0">
            <a:solidFill>
              <a:srgbClr val="CDE2DD"/>
            </a:solidFill>
            <a:prstDash val="solid"/>
          </a:ln>
        </p:spPr>
      </p:sp>
      <p:sp>
        <p:nvSpPr>
          <p:cNvPr id="14" name="圆角矩形 13"/>
          <p:cNvSpPr>
            <a:spLocks noGrp="1"/>
          </p:cNvSpPr>
          <p:nvPr/>
        </p:nvSpPr>
        <p:spPr>
          <a:xfrm>
            <a:off x="647700" y="16383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19150" y="18288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314450" y="17716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录入资料与话术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838450" y="22574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圆角矩形 17"/>
          <p:cNvSpPr>
            <a:spLocks noGrp="1"/>
          </p:cNvSpPr>
          <p:nvPr/>
        </p:nvSpPr>
        <p:spPr>
          <a:xfrm>
            <a:off x="4095750" y="16383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4267200" y="18288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762500" y="17716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选择产品／声音／页面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286500" y="22574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7543800" y="16383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3D7"/>
          </a:solidFill>
          <a:ln w="9525">
            <a:solidFill>
              <a:srgbClr val="E8C56A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7715250" y="18288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275" b="1">
              <a:solidFill>
                <a:srgbClr val="8B63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210550" y="17716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运营人员手动开播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734550" y="22574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</a:t>
            </a:r>
            <a:endParaRPr sz="900" b="1">
              <a:solidFill>
                <a:srgbClr val="8B63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7543800" y="29337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7715250" y="31242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210550" y="30670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自动讲解产品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9734550" y="35528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圆角矩形 29"/>
          <p:cNvSpPr>
            <a:spLocks noGrp="1"/>
          </p:cNvSpPr>
          <p:nvPr/>
        </p:nvSpPr>
        <p:spPr>
          <a:xfrm>
            <a:off x="4095750" y="29337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4267200" y="31242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4762500" y="30670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读取评论／进场／礼物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286500" y="35528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圆角矩形 33"/>
          <p:cNvSpPr>
            <a:spLocks noGrp="1"/>
          </p:cNvSpPr>
          <p:nvPr/>
        </p:nvSpPr>
        <p:spPr>
          <a:xfrm>
            <a:off x="647700" y="29337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819150" y="31242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1314450" y="30670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生成语音互动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838450" y="35528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圆角矩形 37"/>
          <p:cNvSpPr>
            <a:spLocks noGrp="1"/>
          </p:cNvSpPr>
          <p:nvPr/>
        </p:nvSpPr>
        <p:spPr>
          <a:xfrm>
            <a:off x="647700" y="42291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819150" y="44196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1314450" y="43624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互动后继续讲解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2838450" y="48482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圆角矩形 41"/>
          <p:cNvSpPr>
            <a:spLocks noGrp="1"/>
          </p:cNvSpPr>
          <p:nvPr/>
        </p:nvSpPr>
        <p:spPr>
          <a:xfrm>
            <a:off x="4095750" y="42291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4267200" y="44196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  <a:endParaRPr sz="12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4762500" y="43624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连续运行 4 小时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6286500" y="48482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AI智能体</a:t>
            </a:r>
            <a:endParaRPr sz="900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圆角矩形 45"/>
          <p:cNvSpPr>
            <a:spLocks noGrp="1"/>
          </p:cNvSpPr>
          <p:nvPr/>
        </p:nvSpPr>
        <p:spPr>
          <a:xfrm>
            <a:off x="7543800" y="4229100"/>
            <a:ext cx="2876550" cy="876300"/>
          </a:xfrm>
          <a:prstGeom prst="roundRect">
            <a:avLst>
              <a:gd name="adj" fmla="val 9783"/>
            </a:avLst>
          </a:prstGeom>
          <a:solidFill>
            <a:srgbClr val="FFF3D7"/>
          </a:solidFill>
          <a:ln w="9525">
            <a:solidFill>
              <a:srgbClr val="E8C56A"/>
            </a:solidFill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7715250" y="441960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275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</a:t>
            </a:r>
            <a:endParaRPr sz="1275" b="1">
              <a:solidFill>
                <a:srgbClr val="8B63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8210550" y="4362450"/>
            <a:ext cx="2038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运营人员手动结束</a:t>
            </a:r>
            <a:endParaRPr sz="1425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9734550" y="4848225"/>
            <a:ext cx="514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0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1">
                <a:solidFill>
                  <a:srgbClr val="8B6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</a:t>
            </a:r>
            <a:endParaRPr sz="900" b="1">
              <a:solidFill>
                <a:srgbClr val="8B63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圆角矩形 49"/>
          <p:cNvSpPr>
            <a:spLocks noGrp="1"/>
          </p:cNvSpPr>
          <p:nvPr/>
        </p:nvSpPr>
        <p:spPr>
          <a:xfrm>
            <a:off x="647700" y="5676900"/>
            <a:ext cx="9772650" cy="495300"/>
          </a:xfrm>
          <a:prstGeom prst="roundRect">
            <a:avLst>
              <a:gd name="adj" fmla="val 15385"/>
            </a:avLst>
          </a:prstGeom>
          <a:solidFill>
            <a:srgbClr val="FDE8E6"/>
          </a:solidFill>
          <a:ln w="9525">
            <a:solidFill>
              <a:srgbClr val="F5B7B1"/>
            </a:solidFill>
            <a:prstDash val="solid"/>
          </a:ln>
        </p:spPr>
      </p:sp>
      <p:sp>
        <p:nvSpPr>
          <p:cNvPr id="51" name="矩形 50"/>
          <p:cNvSpPr>
            <a:spLocks noGrp="1"/>
          </p:cNvSpPr>
          <p:nvPr/>
        </p:nvSpPr>
        <p:spPr>
          <a:xfrm>
            <a:off x="876300" y="5772150"/>
            <a:ext cx="9315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边界：AI智能体不自动点击视频号的开播和结束按钮。</a:t>
            </a:r>
            <a:endParaRPr sz="1350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" name="图片 39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简单架构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一套资料驱动讲解，两条链路完成播出与互动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47700" y="1581150"/>
            <a:ext cx="95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主流程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右箭头 6"/>
          <p:cNvSpPr>
            <a:spLocks noGrp="1"/>
          </p:cNvSpPr>
          <p:nvPr/>
        </p:nvSpPr>
        <p:spPr>
          <a:xfrm>
            <a:off x="2381250" y="2219325"/>
            <a:ext cx="285750" cy="190500"/>
          </a:xfrm>
          <a:prstGeom prst="rightArrow">
            <a:avLst/>
          </a:prstGeom>
          <a:solidFill>
            <a:srgbClr val="42C8B0"/>
          </a:solidFill>
          <a:ln w="0">
            <a:solidFill>
              <a:srgbClr val="42C8B0"/>
            </a:solidFill>
            <a:prstDash val="solid"/>
          </a:ln>
        </p:spPr>
      </p:sp>
      <p:sp>
        <p:nvSpPr>
          <p:cNvPr id="8" name="圆角矩形 7"/>
          <p:cNvSpPr>
            <a:spLocks noGrp="1"/>
          </p:cNvSpPr>
          <p:nvPr/>
        </p:nvSpPr>
        <p:spPr>
          <a:xfrm>
            <a:off x="647700" y="20002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762000" y="21431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产品资料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直播话术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右箭头 9"/>
          <p:cNvSpPr>
            <a:spLocks noGrp="1"/>
          </p:cNvSpPr>
          <p:nvPr/>
        </p:nvSpPr>
        <p:spPr>
          <a:xfrm>
            <a:off x="4533900" y="2219325"/>
            <a:ext cx="285750" cy="190500"/>
          </a:xfrm>
          <a:prstGeom prst="rightArrow">
            <a:avLst/>
          </a:prstGeom>
          <a:solidFill>
            <a:srgbClr val="42C8B0"/>
          </a:solidFill>
          <a:ln w="0">
            <a:solidFill>
              <a:srgbClr val="42C8B0"/>
            </a:solidFill>
            <a:prstDash val="solid"/>
          </a:ln>
        </p:spPr>
      </p:sp>
      <p:sp>
        <p:nvSpPr>
          <p:cNvPr id="11" name="圆角矩形 10"/>
          <p:cNvSpPr>
            <a:spLocks noGrp="1"/>
          </p:cNvSpPr>
          <p:nvPr/>
        </p:nvSpPr>
        <p:spPr>
          <a:xfrm>
            <a:off x="2800350" y="20002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158A79"/>
          </a:solidFill>
          <a:ln w="9525">
            <a:solidFill>
              <a:srgbClr val="158A79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2914650" y="21431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直播AI智能体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右箭头 12"/>
          <p:cNvSpPr>
            <a:spLocks noGrp="1"/>
          </p:cNvSpPr>
          <p:nvPr/>
        </p:nvSpPr>
        <p:spPr>
          <a:xfrm>
            <a:off x="6686550" y="2219325"/>
            <a:ext cx="285750" cy="190500"/>
          </a:xfrm>
          <a:prstGeom prst="rightArrow">
            <a:avLst/>
          </a:prstGeom>
          <a:solidFill>
            <a:srgbClr val="42C8B0"/>
          </a:solidFill>
          <a:ln w="0">
            <a:solidFill>
              <a:srgbClr val="42C8B0"/>
            </a:solidFill>
            <a:prstDash val="solid"/>
          </a:ln>
        </p:spPr>
      </p:sp>
      <p:sp>
        <p:nvSpPr>
          <p:cNvPr id="14" name="圆角矩形 13"/>
          <p:cNvSpPr>
            <a:spLocks noGrp="1"/>
          </p:cNvSpPr>
          <p:nvPr/>
        </p:nvSpPr>
        <p:spPr>
          <a:xfrm>
            <a:off x="4953000" y="20002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067300" y="21431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真人克隆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声音 TTS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右箭头 15"/>
          <p:cNvSpPr>
            <a:spLocks noGrp="1"/>
          </p:cNvSpPr>
          <p:nvPr/>
        </p:nvSpPr>
        <p:spPr>
          <a:xfrm>
            <a:off x="8839200" y="2219325"/>
            <a:ext cx="285750" cy="190500"/>
          </a:xfrm>
          <a:prstGeom prst="rightArrow">
            <a:avLst/>
          </a:prstGeom>
          <a:solidFill>
            <a:srgbClr val="42C8B0"/>
          </a:solidFill>
          <a:ln w="0">
            <a:solidFill>
              <a:srgbClr val="42C8B0"/>
            </a:solidFill>
            <a:prstDash val="solid"/>
          </a:ln>
        </p:spPr>
      </p:sp>
      <p:sp>
        <p:nvSpPr>
          <p:cNvPr id="17" name="圆角矩形 16"/>
          <p:cNvSpPr>
            <a:spLocks noGrp="1"/>
          </p:cNvSpPr>
          <p:nvPr/>
        </p:nvSpPr>
        <p:spPr>
          <a:xfrm>
            <a:off x="7105650" y="20002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7219950" y="21431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产品页面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OBS／直播伴侣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9258300" y="20002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9372600" y="21431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微信视频号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直播间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47700" y="3333750"/>
            <a:ext cx="95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互动流程</a:t>
            </a:r>
            <a:endParaRPr sz="1350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右箭头 21"/>
          <p:cNvSpPr>
            <a:spLocks noGrp="1"/>
          </p:cNvSpPr>
          <p:nvPr/>
        </p:nvSpPr>
        <p:spPr>
          <a:xfrm>
            <a:off x="2381250" y="3971925"/>
            <a:ext cx="285750" cy="190500"/>
          </a:xfrm>
          <a:prstGeom prst="rightArrow">
            <a:avLst/>
          </a:prstGeom>
          <a:solidFill>
            <a:srgbClr val="F2AAA4"/>
          </a:solidFill>
          <a:ln w="0">
            <a:solidFill>
              <a:srgbClr val="F2AAA4"/>
            </a:solidFill>
            <a:prstDash val="solid"/>
          </a:ln>
        </p:spPr>
      </p:sp>
      <p:sp>
        <p:nvSpPr>
          <p:cNvPr id="23" name="圆角矩形 22"/>
          <p:cNvSpPr>
            <a:spLocks noGrp="1"/>
          </p:cNvSpPr>
          <p:nvPr/>
        </p:nvSpPr>
        <p:spPr>
          <a:xfrm>
            <a:off x="647700" y="37528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762000" y="38957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评论／进场／礼物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右箭头 24"/>
          <p:cNvSpPr>
            <a:spLocks noGrp="1"/>
          </p:cNvSpPr>
          <p:nvPr/>
        </p:nvSpPr>
        <p:spPr>
          <a:xfrm>
            <a:off x="4533900" y="3971925"/>
            <a:ext cx="285750" cy="190500"/>
          </a:xfrm>
          <a:prstGeom prst="rightArrow">
            <a:avLst/>
          </a:prstGeom>
          <a:solidFill>
            <a:srgbClr val="F2AAA4"/>
          </a:solidFill>
          <a:ln w="0">
            <a:solidFill>
              <a:srgbClr val="F2AAA4"/>
            </a:solidFill>
            <a:prstDash val="solid"/>
          </a:ln>
        </p:spPr>
      </p:sp>
      <p:sp>
        <p:nvSpPr>
          <p:cNvPr id="26" name="圆角矩形 25"/>
          <p:cNvSpPr>
            <a:spLocks noGrp="1"/>
          </p:cNvSpPr>
          <p:nvPr/>
        </p:nvSpPr>
        <p:spPr>
          <a:xfrm>
            <a:off x="2800350" y="37528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2914650" y="38957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读取与筛选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右箭头 27"/>
          <p:cNvSpPr>
            <a:spLocks noGrp="1"/>
          </p:cNvSpPr>
          <p:nvPr/>
        </p:nvSpPr>
        <p:spPr>
          <a:xfrm>
            <a:off x="6686550" y="3971925"/>
            <a:ext cx="285750" cy="190500"/>
          </a:xfrm>
          <a:prstGeom prst="rightArrow">
            <a:avLst/>
          </a:prstGeom>
          <a:solidFill>
            <a:srgbClr val="F2AAA4"/>
          </a:solidFill>
          <a:ln w="0">
            <a:solidFill>
              <a:srgbClr val="F2AAA4"/>
            </a:solidFill>
            <a:prstDash val="solid"/>
          </a:ln>
        </p:spPr>
      </p:sp>
      <p:sp>
        <p:nvSpPr>
          <p:cNvPr id="29" name="圆角矩形 28"/>
          <p:cNvSpPr>
            <a:spLocks noGrp="1"/>
          </p:cNvSpPr>
          <p:nvPr/>
        </p:nvSpPr>
        <p:spPr>
          <a:xfrm>
            <a:off x="4953000" y="37528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06C62"/>
          </a:solidFill>
          <a:ln w="9525">
            <a:solidFill>
              <a:srgbClr val="F06C62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5067300" y="38957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知识库匹配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def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安全检查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右箭头 30"/>
          <p:cNvSpPr>
            <a:spLocks noGrp="1"/>
          </p:cNvSpPr>
          <p:nvPr/>
        </p:nvSpPr>
        <p:spPr>
          <a:xfrm>
            <a:off x="8839200" y="3971925"/>
            <a:ext cx="285750" cy="190500"/>
          </a:xfrm>
          <a:prstGeom prst="rightArrow">
            <a:avLst/>
          </a:prstGeom>
          <a:solidFill>
            <a:srgbClr val="F2AAA4"/>
          </a:solidFill>
          <a:ln w="0">
            <a:solidFill>
              <a:srgbClr val="F2AAA4"/>
            </a:solidFill>
            <a:prstDash val="solid"/>
          </a:ln>
        </p:spPr>
      </p:sp>
      <p:sp>
        <p:nvSpPr>
          <p:cNvPr id="32" name="圆角矩形 31"/>
          <p:cNvSpPr>
            <a:spLocks noGrp="1"/>
          </p:cNvSpPr>
          <p:nvPr/>
        </p:nvSpPr>
        <p:spPr>
          <a:xfrm>
            <a:off x="7105650" y="37528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7219950" y="38957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生成语音回复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圆角矩形 33"/>
          <p:cNvSpPr>
            <a:spLocks noGrp="1"/>
          </p:cNvSpPr>
          <p:nvPr/>
        </p:nvSpPr>
        <p:spPr>
          <a:xfrm>
            <a:off x="9258300" y="3752850"/>
            <a:ext cx="1676400" cy="895350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9372600" y="3895725"/>
            <a:ext cx="1447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直播间播放</a:t>
            </a:r>
            <a:endParaRPr sz="13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圆角矩形 35"/>
          <p:cNvSpPr>
            <a:spLocks noGrp="1"/>
          </p:cNvSpPr>
          <p:nvPr/>
        </p:nvSpPr>
        <p:spPr>
          <a:xfrm>
            <a:off x="647700" y="5105400"/>
            <a:ext cx="10820400" cy="838200"/>
          </a:xfrm>
          <a:prstGeom prst="roundRect">
            <a:avLst>
              <a:gd name="adj" fmla="val 11364"/>
            </a:avLst>
          </a:prstGeom>
          <a:solidFill>
            <a:srgbClr val="173D39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914400" y="52959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客户提前准备产品资料和话术；AI智能体负责后续讲解、互动与页面切换。</a:t>
            </a:r>
            <a:endParaRPr sz="18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" name="图片 45"/>
          <p:cNvPicPr>
            <a:picLocks noChangeAspect="1"/>
          </p:cNvPicPr>
          <p:nvPr/>
        </p:nvPicPr>
        <p:blipFill>
          <a:blip r:embed="rId1"/>
          <a:srcRect t="171" b="1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47700" y="400050"/>
            <a:ext cx="66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1362075" y="552450"/>
            <a:ext cx="400050" cy="0"/>
          </a:xfrm>
          <a:prstGeom prst="line">
            <a:avLst/>
          </a:prstGeom>
          <a:noFill/>
          <a:ln w="38100">
            <a:solidFill>
              <a:srgbClr val="42C8B0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885950" y="400050"/>
            <a:ext cx="762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125" b="1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内容安全</a:t>
            </a:r>
            <a:endParaRPr sz="1125" b="1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78105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315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不会乱讲，靠的是资料边界、审核与播放秩序</a:t>
            </a:r>
            <a:endParaRPr sz="315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47700" y="1638300"/>
            <a:ext cx="5105400" cy="169545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" name="圆角矩形 6"/>
          <p:cNvSpPr>
            <a:spLocks noGrp="1"/>
          </p:cNvSpPr>
          <p:nvPr/>
        </p:nvSpPr>
        <p:spPr>
          <a:xfrm>
            <a:off x="838200" y="1828800"/>
            <a:ext cx="552450" cy="400050"/>
          </a:xfrm>
          <a:prstGeom prst="roundRect">
            <a:avLst>
              <a:gd name="adj" fmla="val 19048"/>
            </a:avLst>
          </a:prstGeom>
          <a:solidFill>
            <a:srgbClr val="158A79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38200" y="1857375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562100" y="182880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资料边界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838200" y="2362200"/>
            <a:ext cx="4686300" cy="0"/>
          </a:xfrm>
          <a:prstGeom prst="line">
            <a:avLst/>
          </a:prstGeom>
          <a:noFill/>
          <a:ln w="28575">
            <a:solidFill>
              <a:srgbClr val="DFF8F2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38200" y="2505075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43000" y="2495550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价格、功能、库存、售后只读已确认资料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38200" y="2838450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143000" y="2828925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知识库没有的信息不随意编造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6076950" y="1638300"/>
            <a:ext cx="5105400" cy="169545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" name="圆角矩形 15"/>
          <p:cNvSpPr>
            <a:spLocks noGrp="1"/>
          </p:cNvSpPr>
          <p:nvPr/>
        </p:nvSpPr>
        <p:spPr>
          <a:xfrm>
            <a:off x="6267450" y="1828800"/>
            <a:ext cx="552450" cy="400050"/>
          </a:xfrm>
          <a:prstGeom prst="roundRect">
            <a:avLst>
              <a:gd name="adj" fmla="val 19048"/>
            </a:avLst>
          </a:prstGeom>
          <a:solidFill>
            <a:srgbClr val="F2B84B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267450" y="1857375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991350" y="182880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人工审核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6267450" y="2362200"/>
            <a:ext cx="4686300" cy="0"/>
          </a:xfrm>
          <a:prstGeom prst="line">
            <a:avLst/>
          </a:prstGeom>
          <a:noFill/>
          <a:ln w="28575">
            <a:solidFill>
              <a:srgbClr val="FFF3D7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267450" y="2505075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572250" y="2495550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大模型生成话术后，必须人工确认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267450" y="2838450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2B8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2B84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572250" y="2828925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未确认的话术不会进入播放队列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圆角矩形 23"/>
          <p:cNvSpPr>
            <a:spLocks noGrp="1"/>
          </p:cNvSpPr>
          <p:nvPr/>
        </p:nvSpPr>
        <p:spPr>
          <a:xfrm>
            <a:off x="647700" y="3638550"/>
            <a:ext cx="5105400" cy="169545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" name="圆角矩形 24"/>
          <p:cNvSpPr>
            <a:spLocks noGrp="1"/>
          </p:cNvSpPr>
          <p:nvPr/>
        </p:nvSpPr>
        <p:spPr>
          <a:xfrm>
            <a:off x="838200" y="3829050"/>
            <a:ext cx="552450" cy="400050"/>
          </a:xfrm>
          <a:prstGeom prst="roundRect">
            <a:avLst>
              <a:gd name="adj" fmla="val 19048"/>
            </a:avLst>
          </a:prstGeom>
          <a:solidFill>
            <a:srgbClr val="F06C62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38200" y="3857625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1562100" y="382905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回复控制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直接连接符 27"/>
          <p:cNvSpPr>
            <a:spLocks noGrp="1"/>
          </p:cNvSpPr>
          <p:nvPr/>
        </p:nvSpPr>
        <p:spPr>
          <a:xfrm>
            <a:off x="838200" y="4362450"/>
            <a:ext cx="4686300" cy="0"/>
          </a:xfrm>
          <a:prstGeom prst="line">
            <a:avLst/>
          </a:prstGeom>
          <a:noFill/>
          <a:ln w="28575">
            <a:solidFill>
              <a:srgbClr val="FDE8E6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838200" y="4505325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1143000" y="4495800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评论先做知识库匹配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838200" y="4838700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F06C6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F06C6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1143000" y="4829175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同一条评论不会重复回复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圆角矩形 32"/>
          <p:cNvSpPr>
            <a:spLocks noGrp="1"/>
          </p:cNvSpPr>
          <p:nvPr/>
        </p:nvSpPr>
        <p:spPr>
          <a:xfrm>
            <a:off x="6076950" y="3638550"/>
            <a:ext cx="5105400" cy="169545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9525">
            <a:solidFill>
              <a:srgbClr val="CDE2DD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4" name="圆角矩形 33"/>
          <p:cNvSpPr>
            <a:spLocks noGrp="1"/>
          </p:cNvSpPr>
          <p:nvPr/>
        </p:nvSpPr>
        <p:spPr>
          <a:xfrm>
            <a:off x="6267450" y="3829050"/>
            <a:ext cx="552450" cy="400050"/>
          </a:xfrm>
          <a:prstGeom prst="roundRect">
            <a:avLst>
              <a:gd name="adj" fmla="val 19048"/>
            </a:avLst>
          </a:prstGeom>
          <a:solidFill>
            <a:srgbClr val="4C9FD8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267450" y="3857625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1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6991350" y="3829050"/>
            <a:ext cx="3333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800" b="1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播放秩序</a:t>
            </a:r>
            <a:endParaRPr sz="1800" b="1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直接连接符 36"/>
          <p:cNvSpPr>
            <a:spLocks noGrp="1"/>
          </p:cNvSpPr>
          <p:nvPr/>
        </p:nvSpPr>
        <p:spPr>
          <a:xfrm>
            <a:off x="6267450" y="4362450"/>
            <a:ext cx="4686300" cy="0"/>
          </a:xfrm>
          <a:prstGeom prst="line">
            <a:avLst/>
          </a:prstGeom>
          <a:noFill/>
          <a:ln w="28575">
            <a:solidFill>
              <a:srgbClr val="E4F3FC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6267450" y="4505325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4C9F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4C9F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4C9F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6572250" y="4495800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过期声音不会突然插播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6267450" y="4838700"/>
            <a:ext cx="228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425" b="1">
                <a:solidFill>
                  <a:srgbClr val="4C9F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425" b="1">
                <a:solidFill>
                  <a:srgbClr val="4C9F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endParaRPr sz="1425" b="1">
              <a:solidFill>
                <a:srgbClr val="4C9F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6572250" y="4829175"/>
            <a:ext cx="43815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def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275" b="0">
                <a:solidFill>
                  <a:srgbClr val="173D3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任意时刻只播放一个声音</a:t>
            </a:r>
            <a:endParaRPr sz="1275" b="0">
              <a:solidFill>
                <a:srgbClr val="173D3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圆角矩形 41"/>
          <p:cNvSpPr>
            <a:spLocks noGrp="1"/>
          </p:cNvSpPr>
          <p:nvPr/>
        </p:nvSpPr>
        <p:spPr>
          <a:xfrm>
            <a:off x="647700" y="5772150"/>
            <a:ext cx="10820400" cy="400050"/>
          </a:xfrm>
          <a:prstGeom prst="roundRect">
            <a:avLst>
              <a:gd name="adj" fmla="val 14286"/>
            </a:avLst>
          </a:prstGeom>
          <a:solidFill>
            <a:srgbClr val="EEF7F4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800100" y="5819775"/>
            <a:ext cx="10515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def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50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先有可信资料，再有可信话术，最后才有可播放的声音。</a:t>
            </a:r>
            <a:endParaRPr sz="1350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647700" y="6515100"/>
            <a:ext cx="2952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l">
              <a:def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00" b="0">
                <a:solidFill>
                  <a:srgbClr val="6C87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无人实景直播解决方案</a:t>
            </a:r>
            <a:endParaRPr sz="900" b="0">
              <a:solidFill>
                <a:srgbClr val="6C87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11144250" y="647700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t">
            <a:normAutofit/>
          </a:bodyPr>
          <a:lstStyle/>
          <a:p>
            <a:pPr algn="r">
              <a:def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975" b="1">
                <a:solidFill>
                  <a:srgbClr val="158A7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</a:t>
            </a:r>
            <a:endParaRPr sz="975" b="1">
              <a:solidFill>
                <a:srgbClr val="158A7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2002</Words>
  <Application>WPS 演示</Application>
  <PresentationFormat>Converted Presentation</PresentationFormat>
  <Paragraphs>566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 Unicode MS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wannnx</cp:lastModifiedBy>
  <cp:revision>3</cp:revision>
  <dcterms:created xsi:type="dcterms:W3CDTF">2026-08-03T10:09:00Z</dcterms:created>
  <dcterms:modified xsi:type="dcterms:W3CDTF">2026-08-05T01:34:42Z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B200D078120849159DDB55F6F65AB64B_13</vt:lpwstr>
  </property>
  <property fmtid="{D5CDD505-2E9C-101B-9397-08002B2CF9AE}" pid="3" name="KSOProductBuildVer">
    <vt:lpwstr>2052-12.1.0.28043</vt:lpwstr>
  </property>
</Properties>
</file>