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The account matrix graphic is an original editable schematic based on the user's concept; it is not a real platform interface.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The six-step solution flow is an original editable visualization of the sequence provided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The seven-step operating loop is an original editable visualization of the workflow provided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" name="矩形 31"/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5524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B7665"/>
                </a:solidFill>
              </a:defRPr>
            </a:pPr>
            <a:r>
              <a:rPr sz="1050" b="1">
                <a:solidFill>
                  <a:srgbClr val="1B7665"/>
                </a:solidFill>
              </a:rPr>
              <a:t>VIDEO MATRIX  /  CUSTOMER ACQUISITION</a:t>
            </a:r>
            <a:endParaRPr sz="1050" b="1">
              <a:solidFill>
                <a:srgbClr val="1B7665"/>
              </a:solidFill>
            </a:endParaRPr>
          </a:p>
        </p:txBody>
      </p:sp>
      <p:sp>
        <p:nvSpPr>
          <p:cNvPr id="3" name="cover-title"/>
          <p:cNvSpPr>
            <a:spLocks noGrp="1"/>
          </p:cNvSpPr>
          <p:nvPr/>
        </p:nvSpPr>
        <p:spPr>
          <a:xfrm>
            <a:off x="685800" y="1352550"/>
            <a:ext cx="6381750" cy="1409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500" b="1">
                <a:solidFill>
                  <a:srgbClr val="132C2A"/>
                </a:solidFill>
              </a:defRPr>
            </a:pPr>
            <a:r>
              <a:rPr sz="4500" b="1">
                <a:solidFill>
                  <a:srgbClr val="132C2A"/>
                </a:solidFill>
              </a:rPr>
              <a:t>视频矩阵获客</a:t>
            </a:r>
            <a:endParaRPr sz="4500" b="1">
              <a:solidFill>
                <a:srgbClr val="132C2A"/>
              </a:solidFill>
            </a:endParaRPr>
          </a:p>
          <a:p>
            <a:pPr algn="l">
              <a:defRPr sz="4500" b="1">
                <a:solidFill>
                  <a:srgbClr val="132C2A"/>
                </a:solidFill>
              </a:defRPr>
            </a:pPr>
            <a:r>
              <a:rPr lang="en-US" sz="4500" b="1">
                <a:solidFill>
                  <a:srgbClr val="132C2A"/>
                </a:solidFill>
              </a:rPr>
              <a:t>AI</a:t>
            </a:r>
            <a:r>
              <a:rPr lang="zh-CN" altLang="en-US" sz="4500" b="1">
                <a:solidFill>
                  <a:srgbClr val="132C2A"/>
                </a:solidFill>
              </a:rPr>
              <a:t>智能体</a:t>
            </a:r>
            <a:r>
              <a:rPr sz="4500" b="1">
                <a:solidFill>
                  <a:srgbClr val="132C2A"/>
                </a:solidFill>
              </a:rPr>
              <a:t>解决方案</a:t>
            </a:r>
            <a:endParaRPr sz="450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23900" y="3086100"/>
            <a:ext cx="6096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>
                <a:solidFill>
                  <a:srgbClr val="174B45"/>
                </a:solidFill>
              </a:defRPr>
            </a:pPr>
            <a:r>
              <a:rPr sz="1875" b="0">
                <a:solidFill>
                  <a:srgbClr val="174B45"/>
                </a:solidFill>
              </a:rPr>
              <a:t>用多个短视频账号持续发布内容，</a:t>
            </a:r>
            <a:endParaRPr sz="1875" b="0">
              <a:solidFill>
                <a:srgbClr val="174B45"/>
              </a:solidFill>
            </a:endParaRPr>
          </a:p>
          <a:p>
            <a:pPr algn="l">
              <a:defRPr sz="1875" b="0">
                <a:solidFill>
                  <a:srgbClr val="174B45"/>
                </a:solidFill>
              </a:defRPr>
            </a:pPr>
            <a:r>
              <a:rPr sz="1875" b="0">
                <a:solidFill>
                  <a:srgbClr val="174B45"/>
                </a:solidFill>
              </a:rPr>
              <a:t>帮助企业扩大曝光、获取客户。</a:t>
            </a:r>
            <a:endParaRPr sz="1875" b="0">
              <a:solidFill>
                <a:srgbClr val="174B45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23900" y="4095750"/>
            <a:ext cx="685800" cy="4762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723900" y="445770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B94832"/>
                </a:solidFill>
              </a:defRPr>
            </a:pPr>
            <a:r>
              <a:rPr sz="1275" b="1">
                <a:solidFill>
                  <a:srgbClr val="B94832"/>
                </a:solidFill>
              </a:rPr>
              <a:t>适用对象</a:t>
            </a:r>
            <a:endParaRPr sz="1275" b="1">
              <a:solidFill>
                <a:srgbClr val="B94832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723900" y="4857750"/>
            <a:ext cx="619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637570"/>
                </a:solidFill>
              </a:defRPr>
            </a:pPr>
            <a:r>
              <a:rPr sz="1350" b="1">
                <a:solidFill>
                  <a:srgbClr val="637570"/>
                </a:solidFill>
              </a:rPr>
              <a:t>门店商家  ·  企业  ·  电商从业者  ·  个人创业者</a:t>
            </a:r>
            <a:endParaRPr sz="1350" b="1">
              <a:solidFill>
                <a:srgbClr val="63757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23900" y="590550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37570"/>
                </a:solidFill>
              </a:defRPr>
            </a:pPr>
            <a:r>
              <a:rPr sz="1200" b="0">
                <a:solidFill>
                  <a:srgbClr val="637570"/>
                </a:solidFill>
              </a:rPr>
              <a:t>2026</a:t>
            </a:r>
            <a:endParaRPr sz="1200" b="0">
              <a:solidFill>
                <a:srgbClr val="637570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7753350" y="990600"/>
            <a:ext cx="3333750" cy="47625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382000" y="14287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174B45"/>
                </a:solidFill>
              </a:defRPr>
            </a:pPr>
            <a:r>
              <a:rPr sz="1500" b="1">
                <a:solidFill>
                  <a:srgbClr val="174B45"/>
                </a:solidFill>
              </a:rPr>
              <a:t>企业内容中心</a:t>
            </a:r>
            <a:endParaRPr sz="1500" b="1">
              <a:solidFill>
                <a:srgbClr val="174B45"/>
              </a:solidFill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9020175" y="2038350"/>
            <a:ext cx="800100" cy="800100"/>
          </a:xfrm>
          <a:prstGeom prst="ellipse">
            <a:avLst/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9153525" y="2228850"/>
            <a:ext cx="5334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内容</a:t>
            </a:r>
            <a:endParaRPr sz="1350" b="1">
              <a:solidFill>
                <a:srgbClr val="FFFFFF"/>
              </a:solidFill>
            </a:endParaRPr>
          </a:p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引擎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3" name="直接连接符 12"/>
          <p:cNvSpPr>
            <a:spLocks noGrp="1"/>
          </p:cNvSpPr>
          <p:nvPr/>
        </p:nvSpPr>
        <p:spPr>
          <a:xfrm flipH="1">
            <a:off x="8477250" y="2781300"/>
            <a:ext cx="942975" cy="781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9420225" y="2781300"/>
            <a:ext cx="114300" cy="781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9420225" y="2781300"/>
            <a:ext cx="1171575" cy="781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6" name="直接连接符 15"/>
          <p:cNvSpPr>
            <a:spLocks noGrp="1"/>
          </p:cNvSpPr>
          <p:nvPr/>
        </p:nvSpPr>
        <p:spPr>
          <a:xfrm flipH="1">
            <a:off x="8477250" y="2781300"/>
            <a:ext cx="942975" cy="1924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7" name="直接连接符 16"/>
          <p:cNvSpPr>
            <a:spLocks noGrp="1"/>
          </p:cNvSpPr>
          <p:nvPr/>
        </p:nvSpPr>
        <p:spPr>
          <a:xfrm>
            <a:off x="9420225" y="2781300"/>
            <a:ext cx="114300" cy="1924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9420225" y="2781300"/>
            <a:ext cx="1171575" cy="192405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9" name="椭圆 18"/>
          <p:cNvSpPr>
            <a:spLocks noGrp="1"/>
          </p:cNvSpPr>
          <p:nvPr/>
        </p:nvSpPr>
        <p:spPr>
          <a:xfrm>
            <a:off x="8172450" y="3257550"/>
            <a:ext cx="609600" cy="6096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8201025" y="3467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A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21" name="椭圆 20"/>
          <p:cNvSpPr>
            <a:spLocks noGrp="1"/>
          </p:cNvSpPr>
          <p:nvPr/>
        </p:nvSpPr>
        <p:spPr>
          <a:xfrm>
            <a:off x="9229725" y="3257550"/>
            <a:ext cx="609600" cy="6096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258300" y="3467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B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10287000" y="3257550"/>
            <a:ext cx="609600" cy="609600"/>
          </a:xfrm>
          <a:prstGeom prst="ellipse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10315575" y="3467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C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25" name="椭圆 24"/>
          <p:cNvSpPr>
            <a:spLocks noGrp="1"/>
          </p:cNvSpPr>
          <p:nvPr/>
        </p:nvSpPr>
        <p:spPr>
          <a:xfrm>
            <a:off x="8172450" y="4400550"/>
            <a:ext cx="609600" cy="6096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201025" y="4610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D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27" name="椭圆 26"/>
          <p:cNvSpPr>
            <a:spLocks noGrp="1"/>
          </p:cNvSpPr>
          <p:nvPr/>
        </p:nvSpPr>
        <p:spPr>
          <a:xfrm>
            <a:off x="9229725" y="4400550"/>
            <a:ext cx="609600" cy="609600"/>
          </a:xfrm>
          <a:prstGeom prst="ellipse">
            <a:avLst/>
          </a:prstGeom>
          <a:solidFill>
            <a:srgbClr val="1B7665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9258300" y="4610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E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29" name="椭圆 28"/>
          <p:cNvSpPr>
            <a:spLocks noGrp="1"/>
          </p:cNvSpPr>
          <p:nvPr/>
        </p:nvSpPr>
        <p:spPr>
          <a:xfrm>
            <a:off x="10287000" y="4400550"/>
            <a:ext cx="609600" cy="609600"/>
          </a:xfrm>
          <a:prstGeom prst="ellipse">
            <a:avLst/>
          </a:prstGeom>
          <a:solidFill>
            <a:srgbClr val="B94832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10315575" y="4610100"/>
            <a:ext cx="552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账号 F</a:t>
            </a:r>
            <a:endParaRPr sz="975" b="1">
              <a:solidFill>
                <a:srgbClr val="FFFFFF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8096250" y="5314950"/>
            <a:ext cx="2647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637570"/>
                </a:solidFill>
              </a:defRPr>
            </a:pPr>
            <a:r>
              <a:rPr sz="1200" b="1">
                <a:solidFill>
                  <a:srgbClr val="637570"/>
                </a:solidFill>
              </a:rPr>
              <a:t>多账号 · 差异化内容 · 持续触达</a:t>
            </a:r>
            <a:endParaRPr sz="1200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85800" y="514350"/>
            <a:ext cx="266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VALUE SUMMARY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104900"/>
            <a:ext cx="75247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>
                <a:solidFill>
                  <a:srgbClr val="132C2A"/>
                </a:solidFill>
              </a:defRPr>
            </a:pPr>
            <a:r>
              <a:rPr sz="3600" b="1">
                <a:solidFill>
                  <a:srgbClr val="132C2A"/>
                </a:solidFill>
              </a:rPr>
              <a:t>建立更简单、更稳定、</a:t>
            </a:r>
            <a:endParaRPr sz="3600" b="1">
              <a:solidFill>
                <a:srgbClr val="132C2A"/>
              </a:solidFill>
            </a:endParaRPr>
          </a:p>
          <a:p>
            <a:pPr algn="l">
              <a:defRPr sz="3600" b="1">
                <a:solidFill>
                  <a:srgbClr val="132C2A"/>
                </a:solidFill>
              </a:defRPr>
            </a:pPr>
            <a:r>
              <a:rPr sz="3600" b="1">
                <a:solidFill>
                  <a:srgbClr val="132C2A"/>
                </a:solidFill>
              </a:rPr>
              <a:t>更高效的短视频获客渠道</a:t>
            </a:r>
            <a:endParaRPr sz="360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23900" y="2457450"/>
            <a:ext cx="695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74B45"/>
                </a:solidFill>
              </a:defRPr>
            </a:pPr>
            <a:r>
              <a:rPr sz="1650" b="1">
                <a:solidFill>
                  <a:srgbClr val="174B45"/>
                </a:solidFill>
              </a:rPr>
              <a:t>视频矩阵获客的价值，不在于简单地多发视频。</a:t>
            </a:r>
            <a:endParaRPr sz="1650" b="1">
              <a:solidFill>
                <a:srgbClr val="174B45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2A9D83"/>
                </a:solidFill>
              </a:defRPr>
            </a:pPr>
            <a:r>
              <a:rPr sz="900" b="1">
                <a:solidFill>
                  <a:srgbClr val="2A9D83"/>
                </a:solidFill>
              </a:rPr>
              <a:t>01</a:t>
            </a:r>
            <a:endParaRPr sz="900" b="1">
              <a:solidFill>
                <a:srgbClr val="2A9D8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3600450"/>
            <a:ext cx="2266950" cy="4762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3848100"/>
            <a:ext cx="2266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32C2A"/>
                </a:solidFill>
              </a:defRPr>
            </a:pPr>
            <a:r>
              <a:rPr sz="1575" b="1">
                <a:solidFill>
                  <a:srgbClr val="132C2A"/>
                </a:solidFill>
              </a:rPr>
              <a:t>降低成本</a:t>
            </a:r>
            <a:endParaRPr sz="1575" b="1">
              <a:solidFill>
                <a:srgbClr val="132C2A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4267200"/>
            <a:ext cx="22669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降低内容制作成本</a:t>
            </a:r>
            <a:endParaRPr sz="1275" b="0">
              <a:solidFill>
                <a:srgbClr val="637570"/>
              </a:solidFill>
            </a:endParaRPr>
          </a:p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减少重复人工操作</a:t>
            </a:r>
            <a:endParaRPr sz="1275" b="0">
              <a:solidFill>
                <a:srgbClr val="637570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37185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357A8B"/>
                </a:solidFill>
              </a:defRPr>
            </a:pPr>
            <a:r>
              <a:rPr sz="900" b="1">
                <a:solidFill>
                  <a:srgbClr val="357A8B"/>
                </a:solidFill>
              </a:rPr>
              <a:t>02</a:t>
            </a:r>
            <a:endParaRPr sz="900" b="1">
              <a:solidFill>
                <a:srgbClr val="357A8B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371850" y="3600450"/>
            <a:ext cx="2266950" cy="47625"/>
          </a:xfrm>
          <a:prstGeom prst="rect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371850" y="3848100"/>
            <a:ext cx="2266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32C2A"/>
                </a:solidFill>
              </a:defRPr>
            </a:pPr>
            <a:r>
              <a:rPr sz="1575" b="1">
                <a:solidFill>
                  <a:srgbClr val="132C2A"/>
                </a:solidFill>
              </a:rPr>
              <a:t>提升效率</a:t>
            </a:r>
            <a:endParaRPr sz="1575" b="1">
              <a:solidFill>
                <a:srgbClr val="132C2A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371850" y="4267200"/>
            <a:ext cx="22669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提高多账号管理效率</a:t>
            </a:r>
            <a:endParaRPr sz="1275" b="0">
              <a:solidFill>
                <a:srgbClr val="637570"/>
              </a:solidFill>
            </a:endParaRPr>
          </a:p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提高咨询处理效率</a:t>
            </a:r>
            <a:endParaRPr sz="1275" b="0">
              <a:solidFill>
                <a:srgbClr val="63757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05790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E66B4D"/>
                </a:solidFill>
              </a:defRPr>
            </a:pPr>
            <a:r>
              <a:rPr sz="900" b="1">
                <a:solidFill>
                  <a:srgbClr val="E66B4D"/>
                </a:solidFill>
              </a:rPr>
              <a:t>03</a:t>
            </a:r>
            <a:endParaRPr sz="900" b="1">
              <a:solidFill>
                <a:srgbClr val="E66B4D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57900" y="3600450"/>
            <a:ext cx="2266950" cy="4762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57900" y="3848100"/>
            <a:ext cx="2266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32C2A"/>
                </a:solidFill>
              </a:defRPr>
            </a:pPr>
            <a:r>
              <a:rPr sz="1575" b="1">
                <a:solidFill>
                  <a:srgbClr val="132C2A"/>
                </a:solidFill>
              </a:rPr>
              <a:t>稳定增长</a:t>
            </a:r>
            <a:endParaRPr sz="1575" b="1">
              <a:solidFill>
                <a:srgbClr val="132C2A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57900" y="4267200"/>
            <a:ext cx="22669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保持账号持续更新</a:t>
            </a:r>
            <a:endParaRPr sz="1275" b="0">
              <a:solidFill>
                <a:srgbClr val="637570"/>
              </a:solidFill>
            </a:endParaRPr>
          </a:p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扩大品牌与产品曝光</a:t>
            </a:r>
            <a:endParaRPr sz="1275" b="0">
              <a:solidFill>
                <a:srgbClr val="637570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74395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E4AD35"/>
                </a:solidFill>
              </a:defRPr>
            </a:pPr>
            <a:r>
              <a:rPr sz="900" b="1">
                <a:solidFill>
                  <a:srgbClr val="E4AD35"/>
                </a:solidFill>
              </a:rPr>
              <a:t>04</a:t>
            </a:r>
            <a:endParaRPr sz="900" b="1">
              <a:solidFill>
                <a:srgbClr val="E4AD35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743950" y="3600450"/>
            <a:ext cx="2266950" cy="47625"/>
          </a:xfrm>
          <a:prstGeom prst="rect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743950" y="3848100"/>
            <a:ext cx="2266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32C2A"/>
                </a:solidFill>
              </a:defRPr>
            </a:pPr>
            <a:r>
              <a:rPr sz="1575" b="1">
                <a:solidFill>
                  <a:srgbClr val="132C2A"/>
                </a:solidFill>
              </a:rPr>
              <a:t>沉淀资产</a:t>
            </a:r>
            <a:endParaRPr sz="1575" b="1">
              <a:solidFill>
                <a:srgbClr val="132C2A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743950" y="4267200"/>
            <a:ext cx="22669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沉淀企业内容素材</a:t>
            </a:r>
            <a:endParaRPr sz="1275" b="0">
              <a:solidFill>
                <a:srgbClr val="637570"/>
              </a:solidFill>
            </a:endParaRPr>
          </a:p>
          <a:p>
            <a:pPr algn="l">
              <a:defRPr sz="1275" b="0">
                <a:solidFill>
                  <a:srgbClr val="637570"/>
                </a:solidFill>
              </a:defRPr>
            </a:pPr>
            <a:r>
              <a:rPr sz="1275" b="0">
                <a:solidFill>
                  <a:srgbClr val="637570"/>
                </a:solidFill>
              </a:rPr>
              <a:t>建立长期获客渠道</a:t>
            </a:r>
            <a:endParaRPr sz="1275" b="0">
              <a:solidFill>
                <a:srgbClr val="637570"/>
              </a:solidFill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685800" y="5391150"/>
            <a:ext cx="10820400" cy="704850"/>
          </a:xfrm>
          <a:prstGeom prst="roundRect">
            <a:avLst>
              <a:gd name="adj" fmla="val 8108"/>
            </a:avLst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71550" y="5543550"/>
            <a:ext cx="53816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统一管理内容、账号、发布、评论与数据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667500" y="5572125"/>
            <a:ext cx="4333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425" b="1">
                <a:solidFill>
                  <a:srgbClr val="DDF1EA"/>
                </a:solidFill>
              </a:defRPr>
            </a:pPr>
            <a:r>
              <a:rPr sz="1425" b="1">
                <a:solidFill>
                  <a:srgbClr val="DDF1EA"/>
                </a:solidFill>
              </a:rPr>
              <a:t>让短视频获客更简单、更稳定、更高效。</a:t>
            </a:r>
            <a:endParaRPr sz="1425" b="1">
              <a:solidFill>
                <a:srgbClr val="DDF1EA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85800" y="6362700"/>
            <a:ext cx="266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0">
                <a:solidFill>
                  <a:srgbClr val="637570"/>
                </a:solidFill>
              </a:defRPr>
            </a:pPr>
            <a:r>
              <a:rPr sz="900" b="0">
                <a:solidFill>
                  <a:srgbClr val="637570"/>
                </a:solidFill>
              </a:rPr>
              <a:t>视频矩阵获客解决方案</a:t>
            </a:r>
            <a:endParaRPr sz="900" b="0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" name="矩形 29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概念解释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02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2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多个账号持续触达，让获客不再依赖单一账号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764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B7665"/>
                </a:solidFill>
              </a:defRPr>
            </a:pPr>
            <a:r>
              <a:rPr sz="1650" b="1">
                <a:solidFill>
                  <a:srgbClr val="1B7665"/>
                </a:solidFill>
              </a:rPr>
              <a:t>视频矩阵获客</a:t>
            </a:r>
            <a:endParaRPr sz="1650" b="1">
              <a:solidFill>
                <a:srgbClr val="1B766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2095500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32C2A"/>
                </a:solidFill>
              </a:defRPr>
            </a:pPr>
            <a:r>
              <a:rPr sz="1575" b="1">
                <a:solidFill>
                  <a:srgbClr val="132C2A"/>
                </a:solidFill>
              </a:rPr>
              <a:t>同时运营多个短视频账号，持续发布不同内容，让更多潜在客户看到企业、产品和服务。</a:t>
            </a:r>
            <a:endParaRPr sz="1575" b="1">
              <a:solidFill>
                <a:srgbClr val="132C2A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971800"/>
            <a:ext cx="10820400" cy="1104900"/>
          </a:xfrm>
          <a:prstGeom prst="roundRect">
            <a:avLst>
              <a:gd name="adj" fmla="val 5172"/>
            </a:avLst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066800" y="3286125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1 套系统</a:t>
            </a:r>
            <a:endParaRPr sz="2175" b="1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3286125" y="32956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DDF1EA"/>
                </a:solidFill>
              </a:defRPr>
            </a:pPr>
            <a:r>
              <a:rPr sz="2100" b="1">
                <a:solidFill>
                  <a:srgbClr val="DDF1EA"/>
                </a:solidFill>
              </a:rPr>
              <a:t>×</a:t>
            </a:r>
            <a:endParaRPr sz="2100" b="1">
              <a:solidFill>
                <a:srgbClr val="DDF1EA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000500" y="3286125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多个账号</a:t>
            </a:r>
            <a:endParaRPr sz="2175" b="1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229350" y="32956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DDF1EA"/>
                </a:solidFill>
              </a:defRPr>
            </a:pPr>
            <a:r>
              <a:rPr sz="2100" b="1">
                <a:solidFill>
                  <a:srgbClr val="DDF1EA"/>
                </a:solidFill>
              </a:rPr>
              <a:t>×</a:t>
            </a:r>
            <a:endParaRPr sz="2100" b="1">
              <a:solidFill>
                <a:srgbClr val="DDF1EA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934200" y="3286125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持续内容</a:t>
            </a:r>
            <a:endParaRPr sz="2175" b="1">
              <a:solidFill>
                <a:srgbClr val="FFFF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9124950" y="32956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AE8E1"/>
                </a:solidFill>
              </a:defRPr>
            </a:pPr>
            <a:r>
              <a:rPr sz="2100" b="1">
                <a:solidFill>
                  <a:srgbClr val="FAE8E1"/>
                </a:solidFill>
              </a:rPr>
              <a:t>=</a:t>
            </a:r>
            <a:endParaRPr sz="2100" b="1">
              <a:solidFill>
                <a:srgbClr val="FAE8E1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9667875" y="3286125"/>
            <a:ext cx="152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75" b="1">
                <a:solidFill>
                  <a:srgbClr val="FAE8E1"/>
                </a:solidFill>
              </a:defRPr>
            </a:pPr>
            <a:r>
              <a:rPr sz="2175" b="1">
                <a:solidFill>
                  <a:srgbClr val="FAE8E1"/>
                </a:solidFill>
              </a:rPr>
              <a:t>持续触达</a:t>
            </a:r>
            <a:endParaRPr sz="2175" b="1">
              <a:solidFill>
                <a:srgbClr val="FAE8E1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85800" y="4572000"/>
            <a:ext cx="76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637570"/>
                </a:solidFill>
              </a:defRPr>
            </a:pPr>
            <a:r>
              <a:rPr sz="1350" b="1">
                <a:solidFill>
                  <a:srgbClr val="637570"/>
                </a:solidFill>
              </a:rPr>
              <a:t>过去</a:t>
            </a:r>
            <a:endParaRPr sz="1350" b="1">
              <a:solidFill>
                <a:srgbClr val="637570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581150" y="4543425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一个员工运营一个账号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17" name="直接连接符 16"/>
          <p:cNvSpPr>
            <a:spLocks noGrp="1"/>
          </p:cNvSpPr>
          <p:nvPr/>
        </p:nvSpPr>
        <p:spPr>
          <a:xfrm>
            <a:off x="685800" y="5010150"/>
            <a:ext cx="45720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191250" y="4572000"/>
            <a:ext cx="76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1B7665"/>
                </a:solidFill>
              </a:defRPr>
            </a:pPr>
            <a:r>
              <a:rPr sz="1350" b="1">
                <a:solidFill>
                  <a:srgbClr val="1B7665"/>
                </a:solidFill>
              </a:rPr>
              <a:t>现在</a:t>
            </a:r>
            <a:endParaRPr sz="1350" b="1">
              <a:solidFill>
                <a:srgbClr val="1B7665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086600" y="4543425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一套系统管理多个账号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6191250" y="5010150"/>
            <a:ext cx="4857750" cy="0"/>
          </a:xfrm>
          <a:prstGeom prst="line">
            <a:avLst/>
          </a:prstGeom>
          <a:noFill/>
          <a:ln w="19050">
            <a:solidFill>
              <a:srgbClr val="2A9D83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191250" y="5276850"/>
            <a:ext cx="895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74B45"/>
                </a:solidFill>
              </a:defRPr>
            </a:pPr>
            <a:r>
              <a:rPr sz="1200" b="1">
                <a:solidFill>
                  <a:srgbClr val="174B45"/>
                </a:solidFill>
              </a:rPr>
              <a:t>内容制作</a:t>
            </a:r>
            <a:endParaRPr sz="1200" b="1">
              <a:solidFill>
                <a:srgbClr val="174B45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7162800" y="5276850"/>
            <a:ext cx="895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74B45"/>
                </a:solidFill>
              </a:defRPr>
            </a:pPr>
            <a:r>
              <a:rPr sz="1200" b="1">
                <a:solidFill>
                  <a:srgbClr val="174B45"/>
                </a:solidFill>
              </a:rPr>
              <a:t>视频剪辑</a:t>
            </a:r>
            <a:endParaRPr sz="1200" b="1">
              <a:solidFill>
                <a:srgbClr val="174B45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8134350" y="5276850"/>
            <a:ext cx="895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74B45"/>
                </a:solidFill>
              </a:defRPr>
            </a:pPr>
            <a:r>
              <a:rPr sz="1200" b="1">
                <a:solidFill>
                  <a:srgbClr val="174B45"/>
                </a:solidFill>
              </a:rPr>
              <a:t>计划发布</a:t>
            </a:r>
            <a:endParaRPr sz="1200" b="1">
              <a:solidFill>
                <a:srgbClr val="174B45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9105900" y="5276850"/>
            <a:ext cx="895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74B45"/>
                </a:solidFill>
              </a:defRPr>
            </a:pPr>
            <a:r>
              <a:rPr sz="1200" b="1">
                <a:solidFill>
                  <a:srgbClr val="174B45"/>
                </a:solidFill>
              </a:rPr>
              <a:t>评论处理</a:t>
            </a:r>
            <a:endParaRPr sz="1200" b="1">
              <a:solidFill>
                <a:srgbClr val="174B45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0077450" y="5276850"/>
            <a:ext cx="895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74B45"/>
                </a:solidFill>
              </a:defRPr>
            </a:pPr>
            <a:r>
              <a:rPr sz="1200" b="1">
                <a:solidFill>
                  <a:srgbClr val="174B45"/>
                </a:solidFill>
              </a:rPr>
              <a:t>数据统计</a:t>
            </a:r>
            <a:endParaRPr sz="1200" b="1">
              <a:solidFill>
                <a:srgbClr val="174B45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85800" y="5972175"/>
            <a:ext cx="10820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B94832"/>
                </a:solidFill>
              </a:defRPr>
            </a:pPr>
            <a:r>
              <a:rPr sz="1350" b="1">
                <a:solidFill>
                  <a:srgbClr val="B94832"/>
                </a:solidFill>
              </a:rPr>
              <a:t>矩阵的价值不是“账号更多”，而是运营动作能够统一、持续、可复盘。</a:t>
            </a:r>
            <a:endParaRPr sz="1350" b="1">
              <a:solidFill>
                <a:srgbClr val="B94832"/>
              </a:solidFill>
            </a:endParaRPr>
          </a:p>
        </p:txBody>
      </p:sp>
      <p:sp>
        <p:nvSpPr>
          <p:cNvPr id="27" name="直接连接符 26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02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9" name="矩形 38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客户痛点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03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3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短视频运营的难点，不只是“不会剪视频”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5735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2A9D83"/>
                </a:solidFill>
              </a:defRPr>
            </a:pPr>
            <a:r>
              <a:rPr sz="975" b="1">
                <a:solidFill>
                  <a:srgbClr val="2A9D83"/>
                </a:solidFill>
              </a:rPr>
              <a:t>01</a:t>
            </a:r>
            <a:endParaRPr sz="975" b="1">
              <a:solidFill>
                <a:srgbClr val="2A9D8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2009775"/>
            <a:ext cx="3276600" cy="4762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266950"/>
            <a:ext cx="3276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32C2A"/>
                </a:solidFill>
              </a:defRPr>
            </a:pPr>
            <a:r>
              <a:rPr sz="1725" b="1">
                <a:solidFill>
                  <a:srgbClr val="132C2A"/>
                </a:solidFill>
              </a:rPr>
              <a:t>内容产能不足</a:t>
            </a:r>
            <a:endParaRPr sz="1725" b="1">
              <a:solidFill>
                <a:srgbClr val="132C2A"/>
              </a:solidFill>
            </a:endParaRPr>
          </a:p>
        </p:txBody>
      </p:sp>
      <p:sp>
        <p:nvSpPr>
          <p:cNvPr id="8" name="椭圆 7"/>
          <p:cNvSpPr>
            <a:spLocks noGrp="1"/>
          </p:cNvSpPr>
          <p:nvPr/>
        </p:nvSpPr>
        <p:spPr>
          <a:xfrm>
            <a:off x="685800" y="2876550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800350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不知道每天应该发布什么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0" name="椭圆 9"/>
          <p:cNvSpPr>
            <a:spLocks noGrp="1"/>
          </p:cNvSpPr>
          <p:nvPr/>
        </p:nvSpPr>
        <p:spPr>
          <a:xfrm>
            <a:off x="685800" y="3400425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76300" y="33242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文案、拍摄和剪辑耗时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2" name="椭圆 11"/>
          <p:cNvSpPr>
            <a:spLocks noGrp="1"/>
          </p:cNvSpPr>
          <p:nvPr/>
        </p:nvSpPr>
        <p:spPr>
          <a:xfrm>
            <a:off x="685800" y="3924300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76300" y="3848100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专业运营人员成本较高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85800" y="4772025"/>
            <a:ext cx="3276600" cy="685800"/>
          </a:xfrm>
          <a:prstGeom prst="roundRect">
            <a:avLst>
              <a:gd name="adj" fmla="val 6944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76300" y="4962525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1B7665"/>
                </a:solidFill>
              </a:defRPr>
            </a:pPr>
            <a:r>
              <a:rPr sz="1500" b="1">
                <a:solidFill>
                  <a:srgbClr val="1B7665"/>
                </a:solidFill>
              </a:rPr>
              <a:t>内容做不出来</a:t>
            </a:r>
            <a:endParaRPr sz="1500" b="1">
              <a:solidFill>
                <a:srgbClr val="1B7665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457700" y="165735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E4AD35"/>
                </a:solidFill>
              </a:defRPr>
            </a:pPr>
            <a:r>
              <a:rPr sz="975" b="1">
                <a:solidFill>
                  <a:srgbClr val="E4AD35"/>
                </a:solidFill>
              </a:rPr>
              <a:t>02</a:t>
            </a:r>
            <a:endParaRPr sz="975" b="1">
              <a:solidFill>
                <a:srgbClr val="E4AD35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457700" y="2009775"/>
            <a:ext cx="3276600" cy="47625"/>
          </a:xfrm>
          <a:prstGeom prst="rect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457700" y="2266950"/>
            <a:ext cx="3276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32C2A"/>
                </a:solidFill>
              </a:defRPr>
            </a:pPr>
            <a:r>
              <a:rPr sz="1725" b="1">
                <a:solidFill>
                  <a:srgbClr val="132C2A"/>
                </a:solidFill>
              </a:rPr>
              <a:t>账号运营不稳</a:t>
            </a:r>
            <a:endParaRPr sz="1725" b="1">
              <a:solidFill>
                <a:srgbClr val="132C2A"/>
              </a:solidFill>
            </a:endParaRPr>
          </a:p>
        </p:txBody>
      </p:sp>
      <p:sp>
        <p:nvSpPr>
          <p:cNvPr id="19" name="椭圆 18"/>
          <p:cNvSpPr>
            <a:spLocks noGrp="1"/>
          </p:cNvSpPr>
          <p:nvPr/>
        </p:nvSpPr>
        <p:spPr>
          <a:xfrm>
            <a:off x="4457700" y="2876550"/>
            <a:ext cx="76200" cy="76200"/>
          </a:xfrm>
          <a:prstGeom prst="ellipse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4648200" y="2800350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单个账号流量不稳定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1" name="椭圆 20"/>
          <p:cNvSpPr>
            <a:spLocks noGrp="1"/>
          </p:cNvSpPr>
          <p:nvPr/>
        </p:nvSpPr>
        <p:spPr>
          <a:xfrm>
            <a:off x="4457700" y="3400425"/>
            <a:ext cx="76200" cy="76200"/>
          </a:xfrm>
          <a:prstGeom prst="ellipse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4648200" y="33242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多个账号切换管理麻烦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4457700" y="4772025"/>
            <a:ext cx="3276600" cy="685800"/>
          </a:xfrm>
          <a:prstGeom prst="roundRect">
            <a:avLst>
              <a:gd name="adj" fmla="val 6944"/>
            </a:avLst>
          </a:prstGeom>
          <a:solidFill>
            <a:srgbClr val="FAF0D5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4648200" y="4962525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8A5E08"/>
                </a:solidFill>
              </a:defRPr>
            </a:pPr>
            <a:r>
              <a:rPr sz="1500" b="1">
                <a:solidFill>
                  <a:srgbClr val="8A5E08"/>
                </a:solidFill>
              </a:rPr>
              <a:t>账号难以持续</a:t>
            </a:r>
            <a:endParaRPr sz="1500" b="1">
              <a:solidFill>
                <a:srgbClr val="8A5E08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229600" y="165735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E66B4D"/>
                </a:solidFill>
              </a:defRPr>
            </a:pPr>
            <a:r>
              <a:rPr sz="975" b="1">
                <a:solidFill>
                  <a:srgbClr val="E66B4D"/>
                </a:solidFill>
              </a:rPr>
              <a:t>03</a:t>
            </a:r>
            <a:endParaRPr sz="975" b="1">
              <a:solidFill>
                <a:srgbClr val="E66B4D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229600" y="2009775"/>
            <a:ext cx="3276600" cy="4762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29600" y="2266950"/>
            <a:ext cx="3276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32C2A"/>
                </a:solidFill>
              </a:defRPr>
            </a:pPr>
            <a:r>
              <a:rPr sz="1725" b="1">
                <a:solidFill>
                  <a:srgbClr val="132C2A"/>
                </a:solidFill>
              </a:rPr>
              <a:t>线索与数据断层</a:t>
            </a:r>
            <a:endParaRPr sz="1725" b="1">
              <a:solidFill>
                <a:srgbClr val="132C2A"/>
              </a:solidFill>
            </a:endParaRPr>
          </a:p>
        </p:txBody>
      </p:sp>
      <p:sp>
        <p:nvSpPr>
          <p:cNvPr id="28" name="椭圆 27"/>
          <p:cNvSpPr>
            <a:spLocks noGrp="1"/>
          </p:cNvSpPr>
          <p:nvPr/>
        </p:nvSpPr>
        <p:spPr>
          <a:xfrm>
            <a:off x="8229600" y="2876550"/>
            <a:ext cx="76200" cy="762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8420100" y="2800350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评论和咨询容易漏掉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0" name="椭圆 29"/>
          <p:cNvSpPr>
            <a:spLocks noGrp="1"/>
          </p:cNvSpPr>
          <p:nvPr/>
        </p:nvSpPr>
        <p:spPr>
          <a:xfrm>
            <a:off x="8229600" y="3400425"/>
            <a:ext cx="76200" cy="762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8420100" y="33242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发布很多视频却不知道哪些有效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2" name="圆角矩形 31"/>
          <p:cNvSpPr>
            <a:spLocks noGrp="1"/>
          </p:cNvSpPr>
          <p:nvPr/>
        </p:nvSpPr>
        <p:spPr>
          <a:xfrm>
            <a:off x="8229600" y="4772025"/>
            <a:ext cx="3276600" cy="685800"/>
          </a:xfrm>
          <a:prstGeom prst="roundRect">
            <a:avLst>
              <a:gd name="adj" fmla="val 6944"/>
            </a:avLst>
          </a:prstGeom>
          <a:solidFill>
            <a:srgbClr val="FAE8E1"/>
          </a:solidFill>
          <a:ln w="0">
            <a:noFill/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8420100" y="4962525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B94832"/>
                </a:solidFill>
              </a:defRPr>
            </a:pPr>
            <a:r>
              <a:rPr sz="1500" b="1">
                <a:solidFill>
                  <a:srgbClr val="B94832"/>
                </a:solidFill>
              </a:rPr>
              <a:t>投入无法复盘</a:t>
            </a:r>
            <a:endParaRPr sz="1500" b="1">
              <a:solidFill>
                <a:srgbClr val="B94832"/>
              </a:solidFill>
            </a:endParaRPr>
          </a:p>
        </p:txBody>
      </p:sp>
      <p:sp>
        <p:nvSpPr>
          <p:cNvPr id="34" name="直接连接符 33"/>
          <p:cNvSpPr>
            <a:spLocks noGrp="1"/>
          </p:cNvSpPr>
          <p:nvPr/>
        </p:nvSpPr>
        <p:spPr>
          <a:xfrm>
            <a:off x="685800" y="5800725"/>
            <a:ext cx="108204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952500" y="5981700"/>
            <a:ext cx="1028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74B45"/>
                </a:solidFill>
              </a:defRPr>
            </a:pPr>
            <a:r>
              <a:rPr sz="1425" b="1">
                <a:solidFill>
                  <a:srgbClr val="174B45"/>
                </a:solidFill>
              </a:rPr>
              <a:t>真正的挑战，是把内容、账号、互动和数据连接成一条稳定的获客链路。</a:t>
            </a:r>
            <a:endParaRPr sz="1425" b="1">
              <a:solidFill>
                <a:srgbClr val="174B45"/>
              </a:solidFill>
            </a:endParaRPr>
          </a:p>
        </p:txBody>
      </p:sp>
      <p:sp>
        <p:nvSpPr>
          <p:cNvPr id="36" name="直接连接符 35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03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5" name="矩形 54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解决方案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04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4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把内容、剪辑、发布、评论和线索串成一套流程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右箭头 4"/>
          <p:cNvSpPr>
            <a:spLocks noGrp="1"/>
          </p:cNvSpPr>
          <p:nvPr/>
        </p:nvSpPr>
        <p:spPr>
          <a:xfrm>
            <a:off x="2190750" y="2466975"/>
            <a:ext cx="323850" cy="30480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74B45"/>
                </a:solidFill>
              </a:defRPr>
            </a:pPr>
            <a:r>
              <a:rPr sz="975" b="1">
                <a:solidFill>
                  <a:srgbClr val="174B45"/>
                </a:solidFill>
              </a:rPr>
              <a:t>01</a:t>
            </a:r>
            <a:endParaRPr sz="975" b="1">
              <a:solidFill>
                <a:srgbClr val="174B45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133600"/>
            <a:ext cx="1428750" cy="47625"/>
          </a:xfrm>
          <a:prstGeom prst="rect">
            <a:avLst/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填写企业信息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9" name="右箭头 8"/>
          <p:cNvSpPr>
            <a:spLocks noGrp="1"/>
          </p:cNvSpPr>
          <p:nvPr/>
        </p:nvSpPr>
        <p:spPr>
          <a:xfrm>
            <a:off x="4000500" y="2466975"/>
            <a:ext cx="323850" cy="30480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249555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2A9D83"/>
                </a:solidFill>
              </a:defRPr>
            </a:pPr>
            <a:r>
              <a:rPr sz="975" b="1">
                <a:solidFill>
                  <a:srgbClr val="2A9D83"/>
                </a:solidFill>
              </a:rPr>
              <a:t>02</a:t>
            </a:r>
            <a:endParaRPr sz="975" b="1">
              <a:solidFill>
                <a:srgbClr val="2A9D83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2495550" y="2133600"/>
            <a:ext cx="1428750" cy="4762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249555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AI生成内容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13" name="右箭头 12"/>
          <p:cNvSpPr>
            <a:spLocks noGrp="1"/>
          </p:cNvSpPr>
          <p:nvPr/>
        </p:nvSpPr>
        <p:spPr>
          <a:xfrm>
            <a:off x="5810250" y="2466975"/>
            <a:ext cx="323850" cy="30480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430530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2A9D83"/>
                </a:solidFill>
              </a:defRPr>
            </a:pPr>
            <a:r>
              <a:rPr sz="975" b="1">
                <a:solidFill>
                  <a:srgbClr val="2A9D83"/>
                </a:solidFill>
              </a:rPr>
              <a:t>03</a:t>
            </a:r>
            <a:endParaRPr sz="975" b="1">
              <a:solidFill>
                <a:srgbClr val="2A9D8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305300" y="2133600"/>
            <a:ext cx="1428750" cy="4762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430530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批量剪辑视频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17" name="右箭头 16"/>
          <p:cNvSpPr>
            <a:spLocks noGrp="1"/>
          </p:cNvSpPr>
          <p:nvPr/>
        </p:nvSpPr>
        <p:spPr>
          <a:xfrm>
            <a:off x="7620000" y="2466975"/>
            <a:ext cx="323850" cy="30480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11505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357A8B"/>
                </a:solidFill>
              </a:defRPr>
            </a:pPr>
            <a:r>
              <a:rPr sz="975" b="1">
                <a:solidFill>
                  <a:srgbClr val="357A8B"/>
                </a:solidFill>
              </a:rPr>
              <a:t>04</a:t>
            </a:r>
            <a:endParaRPr sz="975" b="1">
              <a:solidFill>
                <a:srgbClr val="357A8B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115050" y="2133600"/>
            <a:ext cx="1428750" cy="47625"/>
          </a:xfrm>
          <a:prstGeom prst="rect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11505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多账号发布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21" name="右箭头 20"/>
          <p:cNvSpPr>
            <a:spLocks noGrp="1"/>
          </p:cNvSpPr>
          <p:nvPr/>
        </p:nvSpPr>
        <p:spPr>
          <a:xfrm>
            <a:off x="9429750" y="2466975"/>
            <a:ext cx="323850" cy="30480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92480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E4AD35"/>
                </a:solidFill>
              </a:defRPr>
            </a:pPr>
            <a:r>
              <a:rPr sz="975" b="1">
                <a:solidFill>
                  <a:srgbClr val="E4AD35"/>
                </a:solidFill>
              </a:rPr>
              <a:t>05</a:t>
            </a:r>
            <a:endParaRPr sz="975" b="1">
              <a:solidFill>
                <a:srgbClr val="E4AD35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924800" y="2133600"/>
            <a:ext cx="1428750" cy="47625"/>
          </a:xfrm>
          <a:prstGeom prst="rect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792480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评论处理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734550" y="1790700"/>
            <a:ext cx="43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E66B4D"/>
                </a:solidFill>
              </a:defRPr>
            </a:pPr>
            <a:r>
              <a:rPr sz="975" b="1">
                <a:solidFill>
                  <a:srgbClr val="E66B4D"/>
                </a:solidFill>
              </a:rPr>
              <a:t>06</a:t>
            </a:r>
            <a:endParaRPr sz="975" b="1">
              <a:solidFill>
                <a:srgbClr val="E66B4D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9734550" y="2133600"/>
            <a:ext cx="1428750" cy="4762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9734550" y="2409825"/>
            <a:ext cx="142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线索跟进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28" name="圆角矩形 27"/>
          <p:cNvSpPr>
            <a:spLocks noGrp="1"/>
          </p:cNvSpPr>
          <p:nvPr/>
        </p:nvSpPr>
        <p:spPr>
          <a:xfrm>
            <a:off x="685800" y="3333750"/>
            <a:ext cx="10820400" cy="99060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952500" y="356235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32C2A"/>
                </a:solidFill>
              </a:defRPr>
            </a:pPr>
            <a:r>
              <a:rPr sz="1500" b="1">
                <a:solidFill>
                  <a:srgbClr val="132C2A"/>
                </a:solidFill>
              </a:rPr>
              <a:t>用户只需提前设置</a:t>
            </a:r>
            <a:endParaRPr sz="1500" b="1">
              <a:solidFill>
                <a:srgbClr val="132C2A"/>
              </a:solidFill>
            </a:endParaRPr>
          </a:p>
        </p:txBody>
      </p:sp>
      <p:sp>
        <p:nvSpPr>
          <p:cNvPr id="30" name="椭圆 29"/>
          <p:cNvSpPr>
            <a:spLocks noGrp="1"/>
          </p:cNvSpPr>
          <p:nvPr/>
        </p:nvSpPr>
        <p:spPr>
          <a:xfrm>
            <a:off x="3771900" y="3562350"/>
            <a:ext cx="285750" cy="28575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3771900" y="3613785"/>
            <a:ext cx="285750" cy="1571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4171950" y="35528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4B45"/>
                </a:solidFill>
              </a:defRPr>
            </a:pPr>
            <a:r>
              <a:rPr sz="1275" b="1">
                <a:solidFill>
                  <a:srgbClr val="174B45"/>
                </a:solidFill>
              </a:rPr>
              <a:t>企业信息</a:t>
            </a:r>
            <a:endParaRPr sz="1275" b="1">
              <a:solidFill>
                <a:srgbClr val="174B45"/>
              </a:solidFill>
            </a:endParaRPr>
          </a:p>
        </p:txBody>
      </p:sp>
      <p:sp>
        <p:nvSpPr>
          <p:cNvPr id="33" name="椭圆 32"/>
          <p:cNvSpPr>
            <a:spLocks noGrp="1"/>
          </p:cNvSpPr>
          <p:nvPr/>
        </p:nvSpPr>
        <p:spPr>
          <a:xfrm>
            <a:off x="5581650" y="3562350"/>
            <a:ext cx="285750" cy="28575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5581650" y="3613785"/>
            <a:ext cx="285750" cy="1571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5981700" y="35528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4B45"/>
                </a:solidFill>
              </a:defRPr>
            </a:pPr>
            <a:r>
              <a:rPr sz="1275" b="1">
                <a:solidFill>
                  <a:srgbClr val="174B45"/>
                </a:solidFill>
              </a:rPr>
              <a:t>产品与服务</a:t>
            </a:r>
            <a:endParaRPr sz="1275" b="1">
              <a:solidFill>
                <a:srgbClr val="174B45"/>
              </a:solidFill>
            </a:endParaRPr>
          </a:p>
        </p:txBody>
      </p:sp>
      <p:sp>
        <p:nvSpPr>
          <p:cNvPr id="36" name="椭圆 35"/>
          <p:cNvSpPr>
            <a:spLocks noGrp="1"/>
          </p:cNvSpPr>
          <p:nvPr/>
        </p:nvSpPr>
        <p:spPr>
          <a:xfrm>
            <a:off x="7391400" y="3562350"/>
            <a:ext cx="285750" cy="28575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7391400" y="3613785"/>
            <a:ext cx="285750" cy="1571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7791450" y="35528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4B45"/>
                </a:solidFill>
              </a:defRPr>
            </a:pPr>
            <a:r>
              <a:rPr sz="1275" b="1">
                <a:solidFill>
                  <a:srgbClr val="174B45"/>
                </a:solidFill>
              </a:rPr>
              <a:t>目标客户</a:t>
            </a:r>
            <a:endParaRPr sz="1275" b="1">
              <a:solidFill>
                <a:srgbClr val="174B45"/>
              </a:solidFill>
            </a:endParaRPr>
          </a:p>
        </p:txBody>
      </p:sp>
      <p:sp>
        <p:nvSpPr>
          <p:cNvPr id="39" name="椭圆 38"/>
          <p:cNvSpPr>
            <a:spLocks noGrp="1"/>
          </p:cNvSpPr>
          <p:nvPr/>
        </p:nvSpPr>
        <p:spPr>
          <a:xfrm>
            <a:off x="9201150" y="3562350"/>
            <a:ext cx="285750" cy="28575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9201150" y="3613785"/>
            <a:ext cx="285750" cy="15716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4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9601200" y="35528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74B45"/>
                </a:solidFill>
              </a:defRPr>
            </a:pPr>
            <a:r>
              <a:rPr sz="1275" b="1">
                <a:solidFill>
                  <a:srgbClr val="174B45"/>
                </a:solidFill>
              </a:rPr>
              <a:t>发布要求</a:t>
            </a:r>
            <a:endParaRPr sz="1275" b="1">
              <a:solidFill>
                <a:srgbClr val="174B45"/>
              </a:solidFill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952500" y="3962400"/>
            <a:ext cx="971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37570"/>
                </a:solidFill>
              </a:defRPr>
            </a:pPr>
            <a:r>
              <a:rPr sz="1200" b="0">
                <a:solidFill>
                  <a:srgbClr val="637570"/>
                </a:solidFill>
              </a:rPr>
              <a:t>系统即可辅助完成后续内容生产、视频处理、发布与互动管理。</a:t>
            </a:r>
            <a:endParaRPr sz="1200" b="0">
              <a:solidFill>
                <a:srgbClr val="637570"/>
              </a:solidFill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685800" y="4819650"/>
            <a:ext cx="47625" cy="2667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838200" y="4800600"/>
            <a:ext cx="285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32C2A"/>
                </a:solidFill>
              </a:defRPr>
            </a:pPr>
            <a:r>
              <a:rPr sz="1500" b="1">
                <a:solidFill>
                  <a:srgbClr val="132C2A"/>
                </a:solidFill>
              </a:rPr>
              <a:t>运营结果</a:t>
            </a:r>
            <a:endParaRPr sz="1500" b="1">
              <a:solidFill>
                <a:srgbClr val="132C2A"/>
              </a:solidFill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914400" y="5276850"/>
            <a:ext cx="238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更多内容持续上线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3371850" y="5267325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E66B4D"/>
                </a:solidFill>
              </a:defRPr>
            </a:pPr>
            <a:r>
              <a:rPr sz="1650" b="1">
                <a:solidFill>
                  <a:srgbClr val="E66B4D"/>
                </a:solidFill>
              </a:rPr>
              <a:t>+</a:t>
            </a:r>
            <a:endParaRPr sz="1650" b="1">
              <a:solidFill>
                <a:srgbClr val="E66B4D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3924300" y="5276850"/>
            <a:ext cx="2571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多个账号稳定更新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6572250" y="5267325"/>
            <a:ext cx="43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E66B4D"/>
                </a:solidFill>
              </a:defRPr>
            </a:pPr>
            <a:r>
              <a:rPr sz="1650" b="1">
                <a:solidFill>
                  <a:srgbClr val="E66B4D"/>
                </a:solidFill>
              </a:rPr>
              <a:t>+</a:t>
            </a:r>
            <a:endParaRPr sz="1650" b="1">
              <a:solidFill>
                <a:srgbClr val="E66B4D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7124700" y="52768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32C2A"/>
                </a:solidFill>
              </a:defRPr>
            </a:pPr>
            <a:r>
              <a:rPr sz="1425" b="1">
                <a:solidFill>
                  <a:srgbClr val="132C2A"/>
                </a:solidFill>
              </a:rPr>
              <a:t>评论与线索及时跟进</a:t>
            </a:r>
            <a:endParaRPr sz="1425" b="1">
              <a:solidFill>
                <a:srgbClr val="132C2A"/>
              </a:solidFill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10077450" y="5257800"/>
            <a:ext cx="419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2A9D83"/>
                </a:solidFill>
              </a:defRPr>
            </a:pPr>
            <a:r>
              <a:rPr sz="1800" b="1">
                <a:solidFill>
                  <a:srgbClr val="2A9D83"/>
                </a:solidFill>
              </a:rPr>
              <a:t>→</a:t>
            </a:r>
            <a:endParaRPr sz="1800" b="1">
              <a:solidFill>
                <a:srgbClr val="2A9D83"/>
              </a:solidFill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10477500" y="5276850"/>
            <a:ext cx="104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B7665"/>
                </a:solidFill>
              </a:defRPr>
            </a:pPr>
            <a:r>
              <a:rPr sz="1425" b="1">
                <a:solidFill>
                  <a:srgbClr val="1B7665"/>
                </a:solidFill>
              </a:rPr>
              <a:t>持续获客</a:t>
            </a:r>
            <a:endParaRPr sz="1425" b="1">
              <a:solidFill>
                <a:srgbClr val="1B7665"/>
              </a:solidFill>
            </a:endParaRPr>
          </a:p>
        </p:txBody>
      </p:sp>
      <p:sp>
        <p:nvSpPr>
          <p:cNvPr id="52" name="直接连接符 51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53" name="矩形 52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04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7" name="矩形 46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运营闭环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05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5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七步持续运行，让每个账号产出差异化内容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右箭头 4"/>
          <p:cNvSpPr>
            <a:spLocks noGrp="1"/>
          </p:cNvSpPr>
          <p:nvPr/>
        </p:nvSpPr>
        <p:spPr>
          <a:xfrm>
            <a:off x="2286000" y="2114550"/>
            <a:ext cx="781050" cy="32385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6" name="右箭头 5"/>
          <p:cNvSpPr>
            <a:spLocks noGrp="1"/>
          </p:cNvSpPr>
          <p:nvPr/>
        </p:nvSpPr>
        <p:spPr>
          <a:xfrm>
            <a:off x="4876800" y="2114550"/>
            <a:ext cx="781050" cy="32385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7" name="右箭头 6"/>
          <p:cNvSpPr>
            <a:spLocks noGrp="1"/>
          </p:cNvSpPr>
          <p:nvPr/>
        </p:nvSpPr>
        <p:spPr>
          <a:xfrm>
            <a:off x="7467600" y="2114550"/>
            <a:ext cx="781050" cy="323850"/>
          </a:xfrm>
          <a:prstGeom prst="righ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8" name="下箭头 7"/>
          <p:cNvSpPr>
            <a:spLocks noGrp="1"/>
          </p:cNvSpPr>
          <p:nvPr/>
        </p:nvSpPr>
        <p:spPr>
          <a:xfrm>
            <a:off x="9315450" y="2705100"/>
            <a:ext cx="323850" cy="400050"/>
          </a:xfrm>
          <a:prstGeom prst="down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9" name="左箭头 8"/>
          <p:cNvSpPr>
            <a:spLocks noGrp="1"/>
          </p:cNvSpPr>
          <p:nvPr/>
        </p:nvSpPr>
        <p:spPr>
          <a:xfrm>
            <a:off x="7467600" y="3619500"/>
            <a:ext cx="781050" cy="323850"/>
          </a:xfrm>
          <a:prstGeom prst="lef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10" name="左箭头 9"/>
          <p:cNvSpPr>
            <a:spLocks noGrp="1"/>
          </p:cNvSpPr>
          <p:nvPr/>
        </p:nvSpPr>
        <p:spPr>
          <a:xfrm>
            <a:off x="4876800" y="3619500"/>
            <a:ext cx="781050" cy="323850"/>
          </a:xfrm>
          <a:prstGeom prst="left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11" name="圆角矩形 10"/>
          <p:cNvSpPr>
            <a:spLocks noGrp="1"/>
          </p:cNvSpPr>
          <p:nvPr/>
        </p:nvSpPr>
        <p:spPr>
          <a:xfrm>
            <a:off x="685800" y="171450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57250" y="185737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01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57250" y="216217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企业和产品信息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57250" y="248602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基础资料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15" name="圆角矩形 14"/>
          <p:cNvSpPr>
            <a:spLocks noGrp="1"/>
          </p:cNvSpPr>
          <p:nvPr/>
        </p:nvSpPr>
        <p:spPr>
          <a:xfrm>
            <a:off x="3276600" y="171450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3448050" y="185737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02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3448050" y="216217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AI生成选题与脚本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448050" y="248602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内容方向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5867400" y="171450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38850" y="185737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03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38850" y="216217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上传或匹配素材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38850" y="248602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视频素材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23" name="圆角矩形 22"/>
          <p:cNvSpPr>
            <a:spLocks noGrp="1"/>
          </p:cNvSpPr>
          <p:nvPr/>
        </p:nvSpPr>
        <p:spPr>
          <a:xfrm>
            <a:off x="8458200" y="171450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629650" y="185737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04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629650" y="216217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批量剪辑与差异化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8629650" y="248602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成片处理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27" name="圆角矩形 26"/>
          <p:cNvSpPr>
            <a:spLocks noGrp="1"/>
          </p:cNvSpPr>
          <p:nvPr/>
        </p:nvSpPr>
        <p:spPr>
          <a:xfrm>
            <a:off x="8458200" y="321945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8629650" y="336232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05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629650" y="366712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多账号计划发布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8629650" y="399097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账号执行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31" name="圆角矩形 30"/>
          <p:cNvSpPr>
            <a:spLocks noGrp="1"/>
          </p:cNvSpPr>
          <p:nvPr/>
        </p:nvSpPr>
        <p:spPr>
          <a:xfrm>
            <a:off x="5867400" y="321945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6038850" y="336232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06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038850" y="366712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评论识别与建议回复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038850" y="399097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互动处理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35" name="圆角矩形 34"/>
          <p:cNvSpPr>
            <a:spLocks noGrp="1"/>
          </p:cNvSpPr>
          <p:nvPr/>
        </p:nvSpPr>
        <p:spPr>
          <a:xfrm>
            <a:off x="3276600" y="3219450"/>
            <a:ext cx="2076450" cy="1066800"/>
          </a:xfrm>
          <a:prstGeom prst="roundRect">
            <a:avLst>
              <a:gd name="adj" fmla="val 5357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3448050" y="3362325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B94832"/>
                </a:solidFill>
              </a:defRPr>
            </a:pPr>
            <a:r>
              <a:rPr sz="975" b="1">
                <a:solidFill>
                  <a:srgbClr val="B94832"/>
                </a:solidFill>
              </a:rPr>
              <a:t>07</a:t>
            </a:r>
            <a:endParaRPr sz="975" b="1">
              <a:solidFill>
                <a:srgbClr val="B94832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3448050" y="3667125"/>
            <a:ext cx="17526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线索收集与跟进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3448050" y="3990975"/>
            <a:ext cx="1752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37570"/>
                </a:solidFill>
              </a:defRPr>
            </a:pPr>
            <a:r>
              <a:rPr sz="1050" b="0">
                <a:solidFill>
                  <a:srgbClr val="637570"/>
                </a:solidFill>
              </a:rPr>
              <a:t>客户转化</a:t>
            </a:r>
            <a:endParaRPr sz="1050" b="0">
              <a:solidFill>
                <a:srgbClr val="637570"/>
              </a:solidFill>
            </a:endParaRPr>
          </a:p>
        </p:txBody>
      </p:sp>
      <p:sp>
        <p:nvSpPr>
          <p:cNvPr id="39" name="圆角矩形 38"/>
          <p:cNvSpPr>
            <a:spLocks noGrp="1"/>
          </p:cNvSpPr>
          <p:nvPr/>
        </p:nvSpPr>
        <p:spPr>
          <a:xfrm>
            <a:off x="685800" y="4762500"/>
            <a:ext cx="10820400" cy="1066800"/>
          </a:xfrm>
          <a:prstGeom prst="roundRect">
            <a:avLst>
              <a:gd name="adj" fmla="val 5357"/>
            </a:avLst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952500" y="4972050"/>
            <a:ext cx="123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DDF1EA"/>
                </a:solidFill>
              </a:defRPr>
            </a:pPr>
            <a:r>
              <a:rPr sz="1275" b="1">
                <a:solidFill>
                  <a:srgbClr val="DDF1EA"/>
                </a:solidFill>
              </a:rPr>
              <a:t>核心原则</a:t>
            </a:r>
            <a:endParaRPr sz="1275" b="1">
              <a:solidFill>
                <a:srgbClr val="DDF1EA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2381250" y="49149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不同账号设置不同内容方向</a:t>
            </a:r>
            <a:endParaRPr sz="1950" b="1">
              <a:solidFill>
                <a:srgbClr val="FFFFFF"/>
              </a:solidFill>
            </a:endParaRPr>
          </a:p>
        </p:txBody>
      </p:sp>
      <p:sp>
        <p:nvSpPr>
          <p:cNvPr id="42" name="直接连接符 41"/>
          <p:cNvSpPr>
            <a:spLocks noGrp="1"/>
          </p:cNvSpPr>
          <p:nvPr/>
        </p:nvSpPr>
        <p:spPr>
          <a:xfrm>
            <a:off x="7067550" y="4933950"/>
            <a:ext cx="0" cy="628650"/>
          </a:xfrm>
          <a:prstGeom prst="line">
            <a:avLst/>
          </a:prstGeom>
          <a:noFill/>
          <a:ln w="9525">
            <a:solidFill>
              <a:srgbClr val="47736E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7410450" y="4933950"/>
            <a:ext cx="3714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不是简单复制同一条视频，而是围绕账号定位、目标客户和发布节奏做差异化处理。</a:t>
            </a:r>
            <a:endParaRPr sz="1275" b="0">
              <a:solidFill>
                <a:srgbClr val="FFFFFF"/>
              </a:solidFill>
            </a:endParaRPr>
          </a:p>
        </p:txBody>
      </p:sp>
      <p:sp>
        <p:nvSpPr>
          <p:cNvPr id="44" name="直接连接符 43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46" name="矩形 45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05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5" name="矩形 44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系统功能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06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6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三类核心能力，覆盖内容制作到账号运营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95450"/>
            <a:ext cx="1428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2A9D83"/>
                </a:solidFill>
              </a:defRPr>
            </a:pPr>
            <a:r>
              <a:rPr sz="900" b="1">
                <a:solidFill>
                  <a:srgbClr val="2A9D83"/>
                </a:solidFill>
              </a:rPr>
              <a:t>INPUT</a:t>
            </a:r>
            <a:endParaRPr sz="900" b="1">
              <a:solidFill>
                <a:srgbClr val="2A9D8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2076450"/>
            <a:ext cx="285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32C2A"/>
                </a:solidFill>
              </a:defRPr>
            </a:pPr>
            <a:r>
              <a:rPr sz="1875" b="1">
                <a:solidFill>
                  <a:srgbClr val="132C2A"/>
                </a:solidFill>
              </a:rPr>
              <a:t>内容生成</a:t>
            </a:r>
            <a:endParaRPr sz="1875" b="1">
              <a:solidFill>
                <a:srgbClr val="132C2A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600325"/>
            <a:ext cx="685800" cy="4762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8" name="椭圆 7"/>
          <p:cNvSpPr>
            <a:spLocks noGrp="1"/>
          </p:cNvSpPr>
          <p:nvPr/>
        </p:nvSpPr>
        <p:spPr>
          <a:xfrm>
            <a:off x="685800" y="3028950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876300" y="29527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自动生成短视频选题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0" name="椭圆 9"/>
          <p:cNvSpPr>
            <a:spLocks noGrp="1"/>
          </p:cNvSpPr>
          <p:nvPr/>
        </p:nvSpPr>
        <p:spPr>
          <a:xfrm>
            <a:off x="685800" y="3543300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76300" y="346710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生成标题、文案和口播脚本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2" name="椭圆 11"/>
          <p:cNvSpPr>
            <a:spLocks noGrp="1"/>
          </p:cNvSpPr>
          <p:nvPr/>
        </p:nvSpPr>
        <p:spPr>
          <a:xfrm>
            <a:off x="685800" y="4057650"/>
            <a:ext cx="76200" cy="762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76300" y="39814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生成产品介绍、客户案例和常见问题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85800" y="4991100"/>
            <a:ext cx="3276600" cy="704850"/>
          </a:xfrm>
          <a:prstGeom prst="roundRect">
            <a:avLst>
              <a:gd name="adj" fmla="val 6757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57250" y="5181600"/>
            <a:ext cx="2933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让每天“发什么”有稳定来源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4114800" y="1676400"/>
            <a:ext cx="0" cy="411480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4457700" y="1695450"/>
            <a:ext cx="1428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357A8B"/>
                </a:solidFill>
              </a:defRPr>
            </a:pPr>
            <a:r>
              <a:rPr sz="900" b="1">
                <a:solidFill>
                  <a:srgbClr val="357A8B"/>
                </a:solidFill>
              </a:rPr>
              <a:t>PROCESS</a:t>
            </a:r>
            <a:endParaRPr sz="900" b="1">
              <a:solidFill>
                <a:srgbClr val="357A8B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4457700" y="2076450"/>
            <a:ext cx="285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32C2A"/>
                </a:solidFill>
              </a:defRPr>
            </a:pPr>
            <a:r>
              <a:rPr sz="1875" b="1">
                <a:solidFill>
                  <a:srgbClr val="132C2A"/>
                </a:solidFill>
              </a:rPr>
              <a:t>视频处理</a:t>
            </a:r>
            <a:endParaRPr sz="1875" b="1">
              <a:solidFill>
                <a:srgbClr val="132C2A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457700" y="2600325"/>
            <a:ext cx="685800" cy="47625"/>
          </a:xfrm>
          <a:prstGeom prst="rect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0" name="椭圆 19"/>
          <p:cNvSpPr>
            <a:spLocks noGrp="1"/>
          </p:cNvSpPr>
          <p:nvPr/>
        </p:nvSpPr>
        <p:spPr>
          <a:xfrm>
            <a:off x="4457700" y="3028950"/>
            <a:ext cx="76200" cy="762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4648200" y="29527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批量剪辑视频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2" name="椭圆 21"/>
          <p:cNvSpPr>
            <a:spLocks noGrp="1"/>
          </p:cNvSpPr>
          <p:nvPr/>
        </p:nvSpPr>
        <p:spPr>
          <a:xfrm>
            <a:off x="4457700" y="3543300"/>
            <a:ext cx="76200" cy="762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4648200" y="346710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自动添加字幕和背景音乐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4" name="椭圆 23"/>
          <p:cNvSpPr>
            <a:spLocks noGrp="1"/>
          </p:cNvSpPr>
          <p:nvPr/>
        </p:nvSpPr>
        <p:spPr>
          <a:xfrm>
            <a:off x="4457700" y="4057650"/>
            <a:ext cx="76200" cy="762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4648200" y="39814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生成封面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6" name="椭圆 25"/>
          <p:cNvSpPr>
            <a:spLocks noGrp="1"/>
          </p:cNvSpPr>
          <p:nvPr/>
        </p:nvSpPr>
        <p:spPr>
          <a:xfrm>
            <a:off x="4457700" y="4572000"/>
            <a:ext cx="76200" cy="762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4648200" y="449580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不同账号使用差异化内容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8" name="圆角矩形 27"/>
          <p:cNvSpPr>
            <a:spLocks noGrp="1"/>
          </p:cNvSpPr>
          <p:nvPr/>
        </p:nvSpPr>
        <p:spPr>
          <a:xfrm>
            <a:off x="4457700" y="4991100"/>
            <a:ext cx="3276600" cy="704850"/>
          </a:xfrm>
          <a:prstGeom prst="roundRect">
            <a:avLst>
              <a:gd name="adj" fmla="val 6757"/>
            </a:avLst>
          </a:prstGeom>
          <a:solidFill>
            <a:srgbClr val="E7F1F4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4629150" y="5181600"/>
            <a:ext cx="2933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357A8B"/>
                </a:solidFill>
              </a:defRPr>
            </a:pPr>
            <a:r>
              <a:rPr sz="1275" b="1">
                <a:solidFill>
                  <a:srgbClr val="357A8B"/>
                </a:solidFill>
              </a:rPr>
              <a:t>减少逐条制作与重复剪辑</a:t>
            </a:r>
            <a:endParaRPr sz="1275" b="1">
              <a:solidFill>
                <a:srgbClr val="357A8B"/>
              </a:solidFill>
            </a:endParaRPr>
          </a:p>
        </p:txBody>
      </p:sp>
      <p:sp>
        <p:nvSpPr>
          <p:cNvPr id="30" name="直接连接符 29"/>
          <p:cNvSpPr>
            <a:spLocks noGrp="1"/>
          </p:cNvSpPr>
          <p:nvPr/>
        </p:nvSpPr>
        <p:spPr>
          <a:xfrm>
            <a:off x="7886700" y="1676400"/>
            <a:ext cx="0" cy="411480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8229600" y="1695450"/>
            <a:ext cx="1428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E66B4D"/>
                </a:solidFill>
              </a:defRPr>
            </a:pPr>
            <a:r>
              <a:rPr sz="900" b="1">
                <a:solidFill>
                  <a:srgbClr val="E66B4D"/>
                </a:solidFill>
              </a:rPr>
              <a:t>EXECUTE</a:t>
            </a:r>
            <a:endParaRPr sz="900" b="1">
              <a:solidFill>
                <a:srgbClr val="E66B4D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8229600" y="2076450"/>
            <a:ext cx="285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32C2A"/>
                </a:solidFill>
              </a:defRPr>
            </a:pPr>
            <a:r>
              <a:rPr sz="1875" b="1">
                <a:solidFill>
                  <a:srgbClr val="132C2A"/>
                </a:solidFill>
              </a:rPr>
              <a:t>账号运营</a:t>
            </a:r>
            <a:endParaRPr sz="1875" b="1">
              <a:solidFill>
                <a:srgbClr val="132C2A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8229600" y="2600325"/>
            <a:ext cx="685800" cy="4762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4" name="椭圆 33"/>
          <p:cNvSpPr>
            <a:spLocks noGrp="1"/>
          </p:cNvSpPr>
          <p:nvPr/>
        </p:nvSpPr>
        <p:spPr>
          <a:xfrm>
            <a:off x="8229600" y="3028950"/>
            <a:ext cx="76200" cy="762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8420100" y="29527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多账号统一管理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6" name="椭圆 35"/>
          <p:cNvSpPr>
            <a:spLocks noGrp="1"/>
          </p:cNvSpPr>
          <p:nvPr/>
        </p:nvSpPr>
        <p:spPr>
          <a:xfrm>
            <a:off x="8229600" y="3543300"/>
            <a:ext cx="76200" cy="762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8420100" y="346710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设置每日发布数量和时间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8" name="椭圆 37"/>
          <p:cNvSpPr>
            <a:spLocks noGrp="1"/>
          </p:cNvSpPr>
          <p:nvPr/>
        </p:nvSpPr>
        <p:spPr>
          <a:xfrm>
            <a:off x="8229600" y="4057650"/>
            <a:ext cx="76200" cy="762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8420100" y="3981450"/>
            <a:ext cx="2895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查看发布成功、失败和视频链接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40" name="圆角矩形 39"/>
          <p:cNvSpPr>
            <a:spLocks noGrp="1"/>
          </p:cNvSpPr>
          <p:nvPr/>
        </p:nvSpPr>
        <p:spPr>
          <a:xfrm>
            <a:off x="8229600" y="4991100"/>
            <a:ext cx="3276600" cy="704850"/>
          </a:xfrm>
          <a:prstGeom prst="roundRect">
            <a:avLst>
              <a:gd name="adj" fmla="val 6757"/>
            </a:avLst>
          </a:prstGeom>
          <a:solidFill>
            <a:srgbClr val="FAE8E1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401050" y="5181600"/>
            <a:ext cx="2933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B94832"/>
                </a:solidFill>
              </a:defRPr>
            </a:pPr>
            <a:r>
              <a:rPr sz="1275" b="1">
                <a:solidFill>
                  <a:srgbClr val="B94832"/>
                </a:solidFill>
              </a:rPr>
              <a:t>让发布计划持续执行并可追踪</a:t>
            </a:r>
            <a:endParaRPr sz="1275" b="1">
              <a:solidFill>
                <a:srgbClr val="B94832"/>
              </a:solidFill>
            </a:endParaRPr>
          </a:p>
        </p:txBody>
      </p:sp>
      <p:sp>
        <p:nvSpPr>
          <p:cNvPr id="42" name="直接连接符 41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06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8" name="矩形 47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评论与线索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07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7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识别评论意图，并在人工审核后推进客户跟进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57350"/>
            <a:ext cx="285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常见客户评论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685800" y="219075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81050" y="22860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32C2A"/>
                </a:solidFill>
              </a:defRPr>
            </a:pPr>
            <a:r>
              <a:rPr sz="1125" b="1">
                <a:solidFill>
                  <a:srgbClr val="132C2A"/>
                </a:solidFill>
              </a:rPr>
              <a:t>咨询价格</a:t>
            </a:r>
            <a:endParaRPr sz="1125" b="1">
              <a:solidFill>
                <a:srgbClr val="132C2A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2400300" y="219075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2495550" y="22860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32C2A"/>
                </a:solidFill>
              </a:defRPr>
            </a:pPr>
            <a:r>
              <a:rPr sz="1125" b="1">
                <a:solidFill>
                  <a:srgbClr val="132C2A"/>
                </a:solidFill>
              </a:rPr>
              <a:t>咨询产品功能</a:t>
            </a:r>
            <a:endParaRPr sz="1125" b="1">
              <a:solidFill>
                <a:srgbClr val="132C2A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685800" y="281940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81050" y="291465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32C2A"/>
                </a:solidFill>
              </a:defRPr>
            </a:pPr>
            <a:r>
              <a:rPr sz="1125" b="1">
                <a:solidFill>
                  <a:srgbClr val="132C2A"/>
                </a:solidFill>
              </a:rPr>
              <a:t>咨询地区与服务范围</a:t>
            </a:r>
            <a:endParaRPr sz="1125" b="1">
              <a:solidFill>
                <a:srgbClr val="132C2A"/>
              </a:solidFill>
            </a:endParaRPr>
          </a:p>
        </p:txBody>
      </p:sp>
      <p:sp>
        <p:nvSpPr>
          <p:cNvPr id="12" name="圆角矩形 11"/>
          <p:cNvSpPr>
            <a:spLocks noGrp="1"/>
          </p:cNvSpPr>
          <p:nvPr/>
        </p:nvSpPr>
        <p:spPr>
          <a:xfrm>
            <a:off x="2400300" y="281940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AE8E1"/>
          </a:solidFill>
          <a:ln w="9525">
            <a:solidFill>
              <a:srgbClr val="E66B4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2495550" y="291465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B94832"/>
                </a:solidFill>
              </a:defRPr>
            </a:pPr>
            <a:r>
              <a:rPr sz="1125" b="1">
                <a:solidFill>
                  <a:srgbClr val="B94832"/>
                </a:solidFill>
              </a:rPr>
              <a:t>表达购买意向</a:t>
            </a:r>
            <a:endParaRPr sz="1125" b="1">
              <a:solidFill>
                <a:srgbClr val="B94832"/>
              </a:solidFill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685800" y="344805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781050" y="35433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32C2A"/>
                </a:solidFill>
              </a:defRPr>
            </a:pPr>
            <a:r>
              <a:rPr sz="1125" b="1">
                <a:solidFill>
                  <a:srgbClr val="132C2A"/>
                </a:solidFill>
              </a:rPr>
              <a:t>咨询联系方式</a:t>
            </a:r>
            <a:endParaRPr sz="1125" b="1">
              <a:solidFill>
                <a:srgbClr val="132C2A"/>
              </a:solidFill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2400300" y="3448050"/>
            <a:ext cx="1524000" cy="419100"/>
          </a:xfrm>
          <a:prstGeom prst="roundRect">
            <a:avLst>
              <a:gd name="adj" fmla="val 11364"/>
            </a:avLst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2495550" y="35433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132C2A"/>
                </a:solidFill>
              </a:defRPr>
            </a:pPr>
            <a:r>
              <a:rPr sz="1125" b="1">
                <a:solidFill>
                  <a:srgbClr val="132C2A"/>
                </a:solidFill>
              </a:rPr>
              <a:t>提出售后问题</a:t>
            </a:r>
            <a:endParaRPr sz="1125" b="1">
              <a:solidFill>
                <a:srgbClr val="132C2A"/>
              </a:solidFill>
            </a:endParaRPr>
          </a:p>
        </p:txBody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4210050" y="1657350"/>
            <a:ext cx="0" cy="373380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4705350" y="16573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处理流程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20" name="下箭头 19"/>
          <p:cNvSpPr>
            <a:spLocks noGrp="1"/>
          </p:cNvSpPr>
          <p:nvPr/>
        </p:nvSpPr>
        <p:spPr>
          <a:xfrm>
            <a:off x="4933950" y="2524125"/>
            <a:ext cx="266700" cy="266700"/>
          </a:xfrm>
          <a:prstGeom prst="down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21" name="椭圆 20"/>
          <p:cNvSpPr>
            <a:spLocks noGrp="1"/>
          </p:cNvSpPr>
          <p:nvPr/>
        </p:nvSpPr>
        <p:spPr>
          <a:xfrm>
            <a:off x="4686300" y="2152650"/>
            <a:ext cx="342900" cy="3429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4686300" y="2214372"/>
            <a:ext cx="342900" cy="188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5200650" y="22002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识别评论意图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24" name="下箭头 23"/>
          <p:cNvSpPr>
            <a:spLocks noGrp="1"/>
          </p:cNvSpPr>
          <p:nvPr/>
        </p:nvSpPr>
        <p:spPr>
          <a:xfrm>
            <a:off x="4933950" y="3171825"/>
            <a:ext cx="266700" cy="266700"/>
          </a:xfrm>
          <a:prstGeom prst="down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25" name="椭圆 24"/>
          <p:cNvSpPr>
            <a:spLocks noGrp="1"/>
          </p:cNvSpPr>
          <p:nvPr/>
        </p:nvSpPr>
        <p:spPr>
          <a:xfrm>
            <a:off x="4686300" y="2800350"/>
            <a:ext cx="342900" cy="342900"/>
          </a:xfrm>
          <a:prstGeom prst="ellipse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4686300" y="2862072"/>
            <a:ext cx="342900" cy="188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5200650" y="28479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匹配商品或服务信息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28" name="下箭头 27"/>
          <p:cNvSpPr>
            <a:spLocks noGrp="1"/>
          </p:cNvSpPr>
          <p:nvPr/>
        </p:nvSpPr>
        <p:spPr>
          <a:xfrm>
            <a:off x="4933950" y="3819525"/>
            <a:ext cx="266700" cy="266700"/>
          </a:xfrm>
          <a:prstGeom prst="down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29" name="椭圆 28"/>
          <p:cNvSpPr>
            <a:spLocks noGrp="1"/>
          </p:cNvSpPr>
          <p:nvPr/>
        </p:nvSpPr>
        <p:spPr>
          <a:xfrm>
            <a:off x="4686300" y="3448050"/>
            <a:ext cx="342900" cy="342900"/>
          </a:xfrm>
          <a:prstGeom prst="ellipse">
            <a:avLst/>
          </a:prstGeom>
          <a:solidFill>
            <a:srgbClr val="357A8B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4686300" y="3509772"/>
            <a:ext cx="342900" cy="188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5200650" y="34956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生成推荐回复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2" name="下箭头 31"/>
          <p:cNvSpPr>
            <a:spLocks noGrp="1"/>
          </p:cNvSpPr>
          <p:nvPr/>
        </p:nvSpPr>
        <p:spPr>
          <a:xfrm>
            <a:off x="4933950" y="4467225"/>
            <a:ext cx="266700" cy="266700"/>
          </a:xfrm>
          <a:prstGeom prst="downArrow">
            <a:avLst/>
          </a:prstGeom>
          <a:solidFill>
            <a:srgbClr val="D8E1DD"/>
          </a:solidFill>
          <a:ln w="0">
            <a:noFill/>
            <a:prstDash val="solid"/>
          </a:ln>
        </p:spPr>
      </p:sp>
      <p:sp>
        <p:nvSpPr>
          <p:cNvPr id="33" name="椭圆 32"/>
          <p:cNvSpPr>
            <a:spLocks noGrp="1"/>
          </p:cNvSpPr>
          <p:nvPr/>
        </p:nvSpPr>
        <p:spPr>
          <a:xfrm>
            <a:off x="4686300" y="4095750"/>
            <a:ext cx="342900" cy="342900"/>
          </a:xfrm>
          <a:prstGeom prst="ellipse">
            <a:avLst/>
          </a:prstGeom>
          <a:solidFill>
            <a:srgbClr val="E4AD35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4686300" y="4157472"/>
            <a:ext cx="342900" cy="188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04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5200650" y="41433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人工审核后发送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6" name="椭圆 35"/>
          <p:cNvSpPr>
            <a:spLocks noGrp="1"/>
          </p:cNvSpPr>
          <p:nvPr/>
        </p:nvSpPr>
        <p:spPr>
          <a:xfrm>
            <a:off x="4686300" y="4743450"/>
            <a:ext cx="342900" cy="342900"/>
          </a:xfrm>
          <a:prstGeom prst="ellipse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4686300" y="4805172"/>
            <a:ext cx="342900" cy="18859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05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5200650" y="47910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引导主页 / 私信 / 咨询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9" name="圆角矩形 38"/>
          <p:cNvSpPr>
            <a:spLocks noGrp="1"/>
          </p:cNvSpPr>
          <p:nvPr/>
        </p:nvSpPr>
        <p:spPr>
          <a:xfrm>
            <a:off x="8458200" y="1657350"/>
            <a:ext cx="3048000" cy="3733800"/>
          </a:xfrm>
          <a:prstGeom prst="roundRect">
            <a:avLst>
              <a:gd name="adj" fmla="val 2188"/>
            </a:avLst>
          </a:prstGeom>
          <a:solidFill>
            <a:srgbClr val="174B45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8743950" y="197167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DDF1EA"/>
                </a:solidFill>
              </a:defRPr>
            </a:pPr>
            <a:r>
              <a:rPr sz="1650" b="1">
                <a:solidFill>
                  <a:srgbClr val="DDF1EA"/>
                </a:solidFill>
              </a:rPr>
              <a:t>客户跟进目标</a:t>
            </a:r>
            <a:endParaRPr sz="1650" b="1">
              <a:solidFill>
                <a:srgbClr val="DDF1EA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8743950" y="2552700"/>
            <a:ext cx="23812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减少漏看</a:t>
            </a:r>
            <a:endParaRPr sz="2250" b="1">
              <a:solidFill>
                <a:srgbClr val="FFFFFF"/>
              </a:solidFill>
            </a:endParaRPr>
          </a:p>
          <a:p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减少漏回</a:t>
            </a:r>
            <a:endParaRPr sz="2250" b="1">
              <a:solidFill>
                <a:srgbClr val="FFFFFF"/>
              </a:solidFill>
            </a:endParaRPr>
          </a:p>
          <a:p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减少客户流失</a:t>
            </a:r>
            <a:endParaRPr sz="2250" b="1">
              <a:solidFill>
                <a:srgbClr val="FFFFFF"/>
              </a:solidFill>
            </a:endParaRPr>
          </a:p>
        </p:txBody>
      </p:sp>
      <p:sp>
        <p:nvSpPr>
          <p:cNvPr id="42" name="直接连接符 41"/>
          <p:cNvSpPr>
            <a:spLocks noGrp="1"/>
          </p:cNvSpPr>
          <p:nvPr/>
        </p:nvSpPr>
        <p:spPr>
          <a:xfrm>
            <a:off x="8743950" y="3914775"/>
            <a:ext cx="2247900" cy="0"/>
          </a:xfrm>
          <a:prstGeom prst="line">
            <a:avLst/>
          </a:prstGeom>
          <a:noFill/>
          <a:ln w="9525">
            <a:solidFill>
              <a:srgbClr val="4F7772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8743950" y="4171950"/>
            <a:ext cx="238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对有意向的客户，及时引导下一步咨询，让互动真正进入获客链路。</a:t>
            </a:r>
            <a:endParaRPr sz="1275" b="0">
              <a:solidFill>
                <a:srgbClr val="FFFFFF"/>
              </a:solidFill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685800" y="5829300"/>
            <a:ext cx="10820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B94832"/>
                </a:solidFill>
              </a:defRPr>
            </a:pPr>
            <a:r>
              <a:rPr sz="1350" b="1">
                <a:solidFill>
                  <a:srgbClr val="B94832"/>
                </a:solidFill>
              </a:rPr>
              <a:t>AI提供建议，关键回复由人工确认。</a:t>
            </a:r>
            <a:endParaRPr sz="1350" b="1">
              <a:solidFill>
                <a:srgbClr val="B94832"/>
              </a:solidFill>
            </a:endParaRPr>
          </a:p>
        </p:txBody>
      </p:sp>
      <p:sp>
        <p:nvSpPr>
          <p:cNvPr id="45" name="直接连接符 44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07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" name="矩形 60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使用前后对比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08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8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把重复人工，转化为按计划持续运行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19250"/>
            <a:ext cx="2095500" cy="457200"/>
          </a:xfrm>
          <a:prstGeom prst="rect">
            <a:avLst/>
          </a:prstGeom>
          <a:solidFill>
            <a:srgbClr val="E8EEEA"/>
          </a:solidFill>
          <a:ln w="19050">
            <a:solidFill>
              <a:srgbClr val="F7F8F5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8200" y="1733550"/>
            <a:ext cx="17907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对比项目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2781300" y="1619250"/>
            <a:ext cx="4171950" cy="457200"/>
          </a:xfrm>
          <a:prstGeom prst="rect">
            <a:avLst/>
          </a:prstGeom>
          <a:solidFill>
            <a:srgbClr val="E8EEEA"/>
          </a:solidFill>
          <a:ln w="19050">
            <a:solidFill>
              <a:srgbClr val="F7F8F5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2933700" y="1733550"/>
            <a:ext cx="3867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传统人工运营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953250" y="1619250"/>
            <a:ext cx="4552950" cy="457200"/>
          </a:xfrm>
          <a:prstGeom prst="rect">
            <a:avLst/>
          </a:prstGeom>
          <a:solidFill>
            <a:srgbClr val="174B45"/>
          </a:solidFill>
          <a:ln w="19050">
            <a:solidFill>
              <a:srgbClr val="F7F8F5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105650" y="1733550"/>
            <a:ext cx="42481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视频矩阵系统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2076450"/>
            <a:ext cx="20955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38200" y="22002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内容策划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781300" y="2076450"/>
            <a:ext cx="417195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2933700" y="22002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每天人工想选题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953250" y="2076450"/>
            <a:ext cx="4552950" cy="495300"/>
          </a:xfrm>
          <a:prstGeom prst="rect">
            <a:avLst/>
          </a:prstGeom>
          <a:solidFill>
            <a:srgbClr val="DDF1EA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105650" y="22002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AI辅助生成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85800" y="2571750"/>
            <a:ext cx="209550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38200" y="26955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视频剪辑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781300" y="2571750"/>
            <a:ext cx="417195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2933700" y="26955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人工逐条处理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953250" y="2571750"/>
            <a:ext cx="4552950" cy="495300"/>
          </a:xfrm>
          <a:prstGeom prst="rect">
            <a:avLst/>
          </a:prstGeom>
          <a:solidFill>
            <a:srgbClr val="EDF7F3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105650" y="26955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批量处理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85800" y="3067050"/>
            <a:ext cx="20955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838200" y="31908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账号管理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2781300" y="3067050"/>
            <a:ext cx="417195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2933700" y="31908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多个平台频繁切换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953250" y="3067050"/>
            <a:ext cx="4552950" cy="495300"/>
          </a:xfrm>
          <a:prstGeom prst="rect">
            <a:avLst/>
          </a:prstGeom>
          <a:solidFill>
            <a:srgbClr val="DDF1EA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105650" y="31908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多账号统一管理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685800" y="3562350"/>
            <a:ext cx="209550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838200" y="36861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内容发布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2781300" y="3562350"/>
            <a:ext cx="417195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2933700" y="36861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人工逐条发布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953250" y="3562350"/>
            <a:ext cx="4552950" cy="495300"/>
          </a:xfrm>
          <a:prstGeom prst="rect">
            <a:avLst/>
          </a:prstGeom>
          <a:solidFill>
            <a:srgbClr val="EDF7F3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7105650" y="36861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按计划执行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4057650"/>
            <a:ext cx="20955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838200" y="41814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评论处理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781300" y="4057650"/>
            <a:ext cx="417195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2933700" y="41814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容易漏看漏回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6953250" y="4057650"/>
            <a:ext cx="4552950" cy="495300"/>
          </a:xfrm>
          <a:prstGeom prst="rect">
            <a:avLst/>
          </a:prstGeom>
          <a:solidFill>
            <a:srgbClr val="DDF1EA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7105650" y="41814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集中查看和处理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685800" y="4552950"/>
            <a:ext cx="209550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838200" y="46767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数据统计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2781300" y="4552950"/>
            <a:ext cx="417195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2933700" y="46767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人工制作表格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6953250" y="4552950"/>
            <a:ext cx="4552950" cy="495300"/>
          </a:xfrm>
          <a:prstGeom prst="rect">
            <a:avLst/>
          </a:prstGeom>
          <a:solidFill>
            <a:srgbClr val="EDF7F3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7105650" y="46767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自动汇总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685800" y="5048250"/>
            <a:ext cx="20955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48" name="矩形 47"/>
          <p:cNvSpPr>
            <a:spLocks noGrp="1"/>
          </p:cNvSpPr>
          <p:nvPr/>
        </p:nvSpPr>
        <p:spPr>
          <a:xfrm>
            <a:off x="838200" y="51720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人员成本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2781300" y="5048250"/>
            <a:ext cx="417195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50" name="矩形 49"/>
          <p:cNvSpPr>
            <a:spLocks noGrp="1"/>
          </p:cNvSpPr>
          <p:nvPr/>
        </p:nvSpPr>
        <p:spPr>
          <a:xfrm>
            <a:off x="2933700" y="51720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依赖运营团队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6953250" y="5048250"/>
            <a:ext cx="4552950" cy="495300"/>
          </a:xfrm>
          <a:prstGeom prst="rect">
            <a:avLst/>
          </a:prstGeom>
          <a:solidFill>
            <a:srgbClr val="DDF1EA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52" name="矩形 51"/>
          <p:cNvSpPr>
            <a:spLocks noGrp="1"/>
          </p:cNvSpPr>
          <p:nvPr/>
        </p:nvSpPr>
        <p:spPr>
          <a:xfrm>
            <a:off x="7105650" y="51720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减少重复人工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685800" y="5543550"/>
            <a:ext cx="209550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54" name="矩形 53"/>
          <p:cNvSpPr>
            <a:spLocks noGrp="1"/>
          </p:cNvSpPr>
          <p:nvPr/>
        </p:nvSpPr>
        <p:spPr>
          <a:xfrm>
            <a:off x="838200" y="5667375"/>
            <a:ext cx="1790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更新稳定性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2781300" y="5543550"/>
            <a:ext cx="4171950" cy="495300"/>
          </a:xfrm>
          <a:prstGeom prst="rect">
            <a:avLst/>
          </a:prstGeom>
          <a:solidFill>
            <a:srgbClr val="F7F8F5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56" name="矩形 55"/>
          <p:cNvSpPr>
            <a:spLocks noGrp="1"/>
          </p:cNvSpPr>
          <p:nvPr/>
        </p:nvSpPr>
        <p:spPr>
          <a:xfrm>
            <a:off x="2933700" y="5667375"/>
            <a:ext cx="3867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0">
                <a:solidFill>
                  <a:srgbClr val="132C2A"/>
                </a:solidFill>
              </a:defRPr>
            </a:pPr>
            <a:r>
              <a:rPr sz="1275" b="0">
                <a:solidFill>
                  <a:srgbClr val="132C2A"/>
                </a:solidFill>
              </a:rPr>
              <a:t>容易断更</a:t>
            </a:r>
            <a:endParaRPr sz="1275" b="0">
              <a:solidFill>
                <a:srgbClr val="132C2A"/>
              </a:solidFill>
            </a:endParaRPr>
          </a:p>
        </p:txBody>
      </p:sp>
      <p:sp>
        <p:nvSpPr>
          <p:cNvPr id="57" name="矩形 56"/>
          <p:cNvSpPr>
            <a:spLocks noGrp="1"/>
          </p:cNvSpPr>
          <p:nvPr/>
        </p:nvSpPr>
        <p:spPr>
          <a:xfrm>
            <a:off x="6953250" y="5543550"/>
            <a:ext cx="4552950" cy="495300"/>
          </a:xfrm>
          <a:prstGeom prst="rect">
            <a:avLst/>
          </a:prstGeom>
          <a:solidFill>
            <a:srgbClr val="EDF7F3"/>
          </a:solidFill>
          <a:ln w="9525">
            <a:solidFill>
              <a:srgbClr val="D8E1DD"/>
            </a:solidFill>
            <a:prstDash val="solid"/>
          </a:ln>
        </p:spPr>
      </p:sp>
      <p:sp>
        <p:nvSpPr>
          <p:cNvPr id="58" name="矩形 57"/>
          <p:cNvSpPr>
            <a:spLocks noGrp="1"/>
          </p:cNvSpPr>
          <p:nvPr/>
        </p:nvSpPr>
        <p:spPr>
          <a:xfrm>
            <a:off x="7105650" y="5667375"/>
            <a:ext cx="42481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B7665"/>
                </a:solidFill>
              </a:defRPr>
            </a:pPr>
            <a:r>
              <a:rPr sz="1275" b="1">
                <a:solidFill>
                  <a:srgbClr val="1B7665"/>
                </a:solidFill>
              </a:rPr>
              <a:t>按计划持续运营</a:t>
            </a:r>
            <a:endParaRPr sz="1275" b="1">
              <a:solidFill>
                <a:srgbClr val="1B7665"/>
              </a:solidFill>
            </a:endParaRPr>
          </a:p>
        </p:txBody>
      </p:sp>
      <p:sp>
        <p:nvSpPr>
          <p:cNvPr id="59" name="圆角矩形 58"/>
          <p:cNvSpPr>
            <a:spLocks noGrp="1"/>
          </p:cNvSpPr>
          <p:nvPr/>
        </p:nvSpPr>
        <p:spPr>
          <a:xfrm>
            <a:off x="685800" y="6200775"/>
            <a:ext cx="10820400" cy="304800"/>
          </a:xfrm>
          <a:prstGeom prst="roundRect">
            <a:avLst>
              <a:gd name="adj" fmla="val 12500"/>
            </a:avLst>
          </a:prstGeom>
          <a:solidFill>
            <a:srgbClr val="FAE8E1"/>
          </a:solidFill>
          <a:ln w="0">
            <a:noFill/>
            <a:prstDash val="solid"/>
          </a:ln>
        </p:spPr>
      </p:sp>
      <p:sp>
        <p:nvSpPr>
          <p:cNvPr id="60" name="矩形 59"/>
          <p:cNvSpPr>
            <a:spLocks noGrp="1"/>
          </p:cNvSpPr>
          <p:nvPr/>
        </p:nvSpPr>
        <p:spPr>
          <a:xfrm>
            <a:off x="952500" y="6238875"/>
            <a:ext cx="1028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B94832"/>
                </a:solidFill>
              </a:defRPr>
            </a:pPr>
            <a:r>
              <a:rPr sz="1200" b="1">
                <a:solidFill>
                  <a:srgbClr val="B94832"/>
                </a:solidFill>
              </a:rPr>
              <a:t>系统减少的是重复操作，人员仍然负责内容判断、审核与客户沟通。</a:t>
            </a:r>
            <a:endParaRPr sz="1200" b="1">
              <a:solidFill>
                <a:srgbClr val="B9483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5" name="矩形 64"/>
          <p:cNvSpPr>
            <a:spLocks noGrp="1"/>
          </p:cNvSpPr>
          <p:nvPr/>
        </p:nvSpPr>
        <p:spPr>
          <a:xfrm>
            <a:off x="609600" y="323850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B7665"/>
                </a:solidFill>
              </a:defRPr>
            </a:pPr>
            <a:r>
              <a:rPr sz="975" b="1">
                <a:solidFill>
                  <a:srgbClr val="1B7665"/>
                </a:solidFill>
              </a:rPr>
              <a:t>适用行业与落地</a:t>
            </a:r>
            <a:endParaRPr sz="975" b="1">
              <a:solidFill>
                <a:srgbClr val="1B7665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11144250" y="3238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37570"/>
                </a:solidFill>
              </a:defRPr>
            </a:pPr>
            <a:r>
              <a:rPr sz="975" b="1">
                <a:solidFill>
                  <a:srgbClr val="637570"/>
                </a:solidFill>
              </a:rPr>
              <a:t>09</a:t>
            </a:r>
            <a:endParaRPr sz="975" b="1">
              <a:solidFill>
                <a:srgbClr val="637570"/>
              </a:solidFill>
            </a:endParaRPr>
          </a:p>
        </p:txBody>
      </p:sp>
      <p:sp>
        <p:nvSpPr>
          <p:cNvPr id="3" name="title-9"/>
          <p:cNvSpPr>
            <a:spLocks noGrp="1"/>
          </p:cNvSpPr>
          <p:nvPr/>
        </p:nvSpPr>
        <p:spPr>
          <a:xfrm>
            <a:off x="609600" y="657225"/>
            <a:ext cx="10477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32C2A"/>
                </a:solidFill>
              </a:defRPr>
            </a:pPr>
            <a:r>
              <a:rPr sz="2850" b="1">
                <a:solidFill>
                  <a:srgbClr val="132C2A"/>
                </a:solidFill>
              </a:rPr>
              <a:t>覆盖高频获客行业，并按七步快速启动</a:t>
            </a:r>
            <a:endParaRPr sz="2850" b="1">
              <a:solidFill>
                <a:srgbClr val="132C2A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285875"/>
            <a:ext cx="590550" cy="38100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573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适用行业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21717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01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7" name="直接连接符 6"/>
          <p:cNvSpPr>
            <a:spLocks noGrp="1"/>
          </p:cNvSpPr>
          <p:nvPr/>
        </p:nvSpPr>
        <p:spPr>
          <a:xfrm>
            <a:off x="1066800" y="22764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390650" y="21621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本地门店与连锁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647950" y="21717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02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3028950" y="22764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352800" y="21621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装修 / 家政 / 维修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28194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03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13" name="直接连接符 12"/>
          <p:cNvSpPr>
            <a:spLocks noGrp="1"/>
          </p:cNvSpPr>
          <p:nvPr/>
        </p:nvSpPr>
        <p:spPr>
          <a:xfrm>
            <a:off x="1066800" y="29241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1390650" y="28098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教育培训机构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647950" y="28194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04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3028950" y="29241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3352800" y="28098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工厂与生产企业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85800" y="34671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05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1066800" y="35718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390650" y="34575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招商加盟企业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2647950" y="34671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2A9D83"/>
                </a:solidFill>
              </a:defRPr>
            </a:pPr>
            <a:r>
              <a:rPr sz="825" b="1">
                <a:solidFill>
                  <a:srgbClr val="2A9D83"/>
                </a:solidFill>
              </a:rPr>
              <a:t>06</a:t>
            </a:r>
            <a:endParaRPr sz="825" b="1">
              <a:solidFill>
                <a:srgbClr val="2A9D83"/>
              </a:solidFill>
            </a:endParaRPr>
          </a:p>
        </p:txBody>
      </p:sp>
      <p:sp>
        <p:nvSpPr>
          <p:cNvPr id="22" name="直接连接符 21"/>
          <p:cNvSpPr>
            <a:spLocks noGrp="1"/>
          </p:cNvSpPr>
          <p:nvPr/>
        </p:nvSpPr>
        <p:spPr>
          <a:xfrm>
            <a:off x="3028950" y="35718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3352800" y="34575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电商与产品销售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85800" y="41148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E66B4D"/>
                </a:solidFill>
              </a:defRPr>
            </a:pPr>
            <a:r>
              <a:rPr sz="825" b="1">
                <a:solidFill>
                  <a:srgbClr val="E66B4D"/>
                </a:solidFill>
              </a:rPr>
              <a:t>07</a:t>
            </a:r>
            <a:endParaRPr sz="825" b="1">
              <a:solidFill>
                <a:srgbClr val="E66B4D"/>
              </a:solidFill>
            </a:endParaRPr>
          </a:p>
        </p:txBody>
      </p:sp>
      <p:sp>
        <p:nvSpPr>
          <p:cNvPr id="25" name="直接连接符 24"/>
          <p:cNvSpPr>
            <a:spLocks noGrp="1"/>
          </p:cNvSpPr>
          <p:nvPr/>
        </p:nvSpPr>
        <p:spPr>
          <a:xfrm>
            <a:off x="1066800" y="42195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1390650" y="41052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企业服务公司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2647950" y="4114800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E66B4D"/>
                </a:solidFill>
              </a:defRPr>
            </a:pPr>
            <a:r>
              <a:rPr sz="825" b="1">
                <a:solidFill>
                  <a:srgbClr val="E66B4D"/>
                </a:solidFill>
              </a:rPr>
              <a:t>08</a:t>
            </a:r>
            <a:endParaRPr sz="825" b="1">
              <a:solidFill>
                <a:srgbClr val="E66B4D"/>
              </a:solidFill>
            </a:endParaRPr>
          </a:p>
        </p:txBody>
      </p:sp>
      <p:sp>
        <p:nvSpPr>
          <p:cNvPr id="28" name="直接连接符 27"/>
          <p:cNvSpPr>
            <a:spLocks noGrp="1"/>
          </p:cNvSpPr>
          <p:nvPr/>
        </p:nvSpPr>
        <p:spPr>
          <a:xfrm>
            <a:off x="3028950" y="4219575"/>
            <a:ext cx="266700" cy="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3352800" y="4105275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32C2A"/>
                </a:solidFill>
              </a:defRPr>
            </a:pPr>
            <a:r>
              <a:rPr sz="1200" b="1">
                <a:solidFill>
                  <a:srgbClr val="132C2A"/>
                </a:solidFill>
              </a:rPr>
              <a:t>农产品与地方特产</a:t>
            </a:r>
            <a:endParaRPr sz="1200" b="1">
              <a:solidFill>
                <a:srgbClr val="132C2A"/>
              </a:solidFill>
            </a:endParaRPr>
          </a:p>
        </p:txBody>
      </p:sp>
      <p:sp>
        <p:nvSpPr>
          <p:cNvPr id="30" name="直接连接符 29"/>
          <p:cNvSpPr>
            <a:spLocks noGrp="1"/>
          </p:cNvSpPr>
          <p:nvPr/>
        </p:nvSpPr>
        <p:spPr>
          <a:xfrm>
            <a:off x="4762500" y="1657350"/>
            <a:ext cx="0" cy="3619500"/>
          </a:xfrm>
          <a:prstGeom prst="line">
            <a:avLst/>
          </a:prstGeom>
          <a:noFill/>
          <a:ln w="19050">
            <a:solidFill>
              <a:srgbClr val="D8E1DD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5219700" y="1657350"/>
            <a:ext cx="2286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32C2A"/>
                </a:solidFill>
              </a:defRPr>
            </a:pPr>
            <a:r>
              <a:rPr sz="1650" b="1">
                <a:solidFill>
                  <a:srgbClr val="132C2A"/>
                </a:solidFill>
              </a:rPr>
              <a:t>方案落地步骤</a:t>
            </a:r>
            <a:endParaRPr sz="1650" b="1">
              <a:solidFill>
                <a:srgbClr val="132C2A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5219700" y="21526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01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5676900" y="225742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6115050" y="213360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创建企业信息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115050" y="243840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录入企业、产品与目标客户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8362950" y="21526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02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8820150" y="225742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9258300" y="213360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添加短视频账号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9258300" y="243840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完成账号接入与统一管理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40" name="矩形 39"/>
          <p:cNvSpPr>
            <a:spLocks noGrp="1"/>
          </p:cNvSpPr>
          <p:nvPr/>
        </p:nvSpPr>
        <p:spPr>
          <a:xfrm>
            <a:off x="5219700" y="30480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03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5676900" y="315277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6115050" y="302895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生成选题和文案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6115050" y="333375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建立持续更新的内容来源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8362950" y="30480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04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8820150" y="315277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9258300" y="302895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批量制作视频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9258300" y="333375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剪辑、字幕、音乐与封面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5219700" y="39433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05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5676900" y="404812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50" name="矩形 49"/>
          <p:cNvSpPr>
            <a:spLocks noGrp="1"/>
          </p:cNvSpPr>
          <p:nvPr/>
        </p:nvSpPr>
        <p:spPr>
          <a:xfrm>
            <a:off x="6115050" y="392430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设置发布任务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6115050" y="422910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配置数量、时间与账号方向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8362950" y="39433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1B7665"/>
                </a:solidFill>
              </a:defRPr>
            </a:pPr>
            <a:r>
              <a:rPr sz="900" b="1">
                <a:solidFill>
                  <a:srgbClr val="1B7665"/>
                </a:solidFill>
              </a:rPr>
              <a:t>06</a:t>
            </a:r>
            <a:endParaRPr sz="900" b="1">
              <a:solidFill>
                <a:srgbClr val="1B7665"/>
              </a:solidFill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8820150" y="4048125"/>
            <a:ext cx="304800" cy="28575"/>
          </a:xfrm>
          <a:prstGeom prst="rect">
            <a:avLst/>
          </a:prstGeom>
          <a:solidFill>
            <a:srgbClr val="2A9D83"/>
          </a:solidFill>
          <a:ln w="0">
            <a:noFill/>
            <a:prstDash val="solid"/>
          </a:ln>
        </p:spPr>
      </p:sp>
      <p:sp>
        <p:nvSpPr>
          <p:cNvPr id="54" name="矩形 53"/>
          <p:cNvSpPr>
            <a:spLocks noGrp="1"/>
          </p:cNvSpPr>
          <p:nvPr/>
        </p:nvSpPr>
        <p:spPr>
          <a:xfrm>
            <a:off x="9258300" y="392430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查看评论咨询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9258300" y="422910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识别意图并审核推荐回复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56" name="矩形 55"/>
          <p:cNvSpPr>
            <a:spLocks noGrp="1"/>
          </p:cNvSpPr>
          <p:nvPr/>
        </p:nvSpPr>
        <p:spPr>
          <a:xfrm>
            <a:off x="5219700" y="48387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E66B4D"/>
                </a:solidFill>
              </a:defRPr>
            </a:pPr>
            <a:r>
              <a:rPr sz="900" b="1">
                <a:solidFill>
                  <a:srgbClr val="E66B4D"/>
                </a:solidFill>
              </a:rPr>
              <a:t>07</a:t>
            </a:r>
            <a:endParaRPr sz="900" b="1">
              <a:solidFill>
                <a:srgbClr val="E66B4D"/>
              </a:solidFill>
            </a:endParaRPr>
          </a:p>
        </p:txBody>
      </p:sp>
      <p:sp>
        <p:nvSpPr>
          <p:cNvPr id="57" name="矩形 56"/>
          <p:cNvSpPr>
            <a:spLocks noGrp="1"/>
          </p:cNvSpPr>
          <p:nvPr/>
        </p:nvSpPr>
        <p:spPr>
          <a:xfrm>
            <a:off x="5676900" y="4943475"/>
            <a:ext cx="304800" cy="28575"/>
          </a:xfrm>
          <a:prstGeom prst="rect">
            <a:avLst/>
          </a:prstGeom>
          <a:solidFill>
            <a:srgbClr val="E66B4D"/>
          </a:solidFill>
          <a:ln w="0">
            <a:noFill/>
            <a:prstDash val="solid"/>
          </a:ln>
        </p:spPr>
      </p:sp>
      <p:sp>
        <p:nvSpPr>
          <p:cNvPr id="58" name="矩形 57"/>
          <p:cNvSpPr>
            <a:spLocks noGrp="1"/>
          </p:cNvSpPr>
          <p:nvPr/>
        </p:nvSpPr>
        <p:spPr>
          <a:xfrm>
            <a:off x="6115050" y="4819650"/>
            <a:ext cx="207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32C2A"/>
                </a:solidFill>
              </a:defRPr>
            </a:pPr>
            <a:r>
              <a:rPr sz="1275" b="1">
                <a:solidFill>
                  <a:srgbClr val="132C2A"/>
                </a:solidFill>
              </a:rPr>
              <a:t>查看运营数据</a:t>
            </a:r>
            <a:endParaRPr sz="1275" b="1">
              <a:solidFill>
                <a:srgbClr val="132C2A"/>
              </a:solidFill>
            </a:endParaRPr>
          </a:p>
        </p:txBody>
      </p:sp>
      <p:sp>
        <p:nvSpPr>
          <p:cNvPr id="59" name="矩形 58"/>
          <p:cNvSpPr>
            <a:spLocks noGrp="1"/>
          </p:cNvSpPr>
          <p:nvPr/>
        </p:nvSpPr>
        <p:spPr>
          <a:xfrm>
            <a:off x="6115050" y="5124450"/>
            <a:ext cx="20764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37570"/>
                </a:solidFill>
              </a:defRPr>
            </a:pPr>
            <a:r>
              <a:rPr sz="1125" b="0">
                <a:solidFill>
                  <a:srgbClr val="637570"/>
                </a:solidFill>
              </a:rPr>
              <a:t>复盘发布、互动与内容表现</a:t>
            </a:r>
            <a:endParaRPr sz="1125" b="0">
              <a:solidFill>
                <a:srgbClr val="637570"/>
              </a:solidFill>
            </a:endParaRPr>
          </a:p>
        </p:txBody>
      </p:sp>
      <p:sp>
        <p:nvSpPr>
          <p:cNvPr id="60" name="圆角矩形 59"/>
          <p:cNvSpPr>
            <a:spLocks noGrp="1"/>
          </p:cNvSpPr>
          <p:nvPr/>
        </p:nvSpPr>
        <p:spPr>
          <a:xfrm>
            <a:off x="5219700" y="5753100"/>
            <a:ext cx="6286500" cy="419100"/>
          </a:xfrm>
          <a:prstGeom prst="roundRect">
            <a:avLst>
              <a:gd name="adj" fmla="val 11364"/>
            </a:avLst>
          </a:prstGeom>
          <a:solidFill>
            <a:srgbClr val="DDF1EA"/>
          </a:solidFill>
          <a:ln w="0">
            <a:noFill/>
            <a:prstDash val="solid"/>
          </a:ln>
        </p:spPr>
      </p:sp>
      <p:sp>
        <p:nvSpPr>
          <p:cNvPr id="61" name="矩形 60"/>
          <p:cNvSpPr>
            <a:spLocks noGrp="1"/>
          </p:cNvSpPr>
          <p:nvPr/>
        </p:nvSpPr>
        <p:spPr>
          <a:xfrm>
            <a:off x="5448300" y="5838825"/>
            <a:ext cx="5829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B7665"/>
                </a:solidFill>
              </a:defRPr>
            </a:pPr>
            <a:r>
              <a:rPr sz="1200" b="1">
                <a:solidFill>
                  <a:srgbClr val="1B7665"/>
                </a:solidFill>
              </a:rPr>
              <a:t>完成一次完整配置后，可持续查看发布、评论与运营数据。</a:t>
            </a:r>
            <a:endParaRPr sz="1200" b="1">
              <a:solidFill>
                <a:srgbClr val="1B7665"/>
              </a:solidFill>
            </a:endParaRPr>
          </a:p>
        </p:txBody>
      </p:sp>
      <p:sp>
        <p:nvSpPr>
          <p:cNvPr id="62" name="直接连接符 61"/>
          <p:cNvSpPr>
            <a:spLocks noGrp="1"/>
          </p:cNvSpPr>
          <p:nvPr/>
        </p:nvSpPr>
        <p:spPr>
          <a:xfrm>
            <a:off x="609600" y="6496050"/>
            <a:ext cx="10972800" cy="0"/>
          </a:xfrm>
          <a:prstGeom prst="line">
            <a:avLst/>
          </a:prstGeom>
          <a:noFill/>
          <a:ln w="9525">
            <a:solidFill>
              <a:srgbClr val="D8E1DD"/>
            </a:solidFill>
            <a:prstDash val="solid"/>
          </a:ln>
        </p:spPr>
      </p:sp>
      <p:sp>
        <p:nvSpPr>
          <p:cNvPr id="63" name="矩形 62"/>
          <p:cNvSpPr>
            <a:spLocks noGrp="1"/>
          </p:cNvSpPr>
          <p:nvPr/>
        </p:nvSpPr>
        <p:spPr>
          <a:xfrm>
            <a:off x="609600" y="6572250"/>
            <a:ext cx="285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37570"/>
                </a:solidFill>
              </a:defRPr>
            </a:pPr>
            <a:r>
              <a:rPr sz="825" b="0">
                <a:solidFill>
                  <a:srgbClr val="637570"/>
                </a:solidFill>
              </a:rPr>
              <a:t>视频矩阵获客解决方案</a:t>
            </a:r>
            <a:endParaRPr sz="825" b="0">
              <a:solidFill>
                <a:srgbClr val="637570"/>
              </a:solidFill>
            </a:endParaRPr>
          </a:p>
        </p:txBody>
      </p:sp>
      <p:sp>
        <p:nvSpPr>
          <p:cNvPr id="64" name="矩形 63"/>
          <p:cNvSpPr>
            <a:spLocks noGrp="1"/>
          </p:cNvSpPr>
          <p:nvPr/>
        </p:nvSpPr>
        <p:spPr>
          <a:xfrm>
            <a:off x="10744200" y="6572250"/>
            <a:ext cx="838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825" b="1">
                <a:solidFill>
                  <a:srgbClr val="637570"/>
                </a:solidFill>
              </a:defRPr>
            </a:pPr>
            <a:r>
              <a:rPr sz="825" b="1">
                <a:solidFill>
                  <a:srgbClr val="637570"/>
                </a:solidFill>
              </a:rPr>
              <a:t>09 / 10</a:t>
            </a:r>
            <a:endParaRPr sz="825" b="1">
              <a:solidFill>
                <a:srgbClr val="63757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2018</Words>
  <Application>WPS 演示</Application>
  <PresentationFormat>Converted Presentation</PresentationFormat>
  <Paragraphs>550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Calibri</vt:lpstr>
      <vt:lpstr>微软雅黑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wannnx</cp:lastModifiedBy>
  <cp:revision>1</cp:revision>
  <dcterms:created xsi:type="dcterms:W3CDTF">2026-08-05T01:31:51Z</dcterms:created>
  <dcterms:modified xsi:type="dcterms:W3CDTF">2026-08-05T01:31:51Z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3B21F2BE21774AAE8AD942FA568E3726_13</vt:lpwstr>
  </property>
  <property fmtid="{D5CDD505-2E9C-101B-9397-08002B2CF9AE}" pid="3" name="KSOProductBuildVer">
    <vt:lpwstr>2052-12.1.0.28043</vt:lpwstr>
  </property>
</Properties>
</file>