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12192000" cy="6858000"/>
  <p:notesSz cx="68580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"/>
          <p:cNvSpPr/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content in this Codex task, 2026-08-04.</a:t>
            </a:r>
          </a:p>
          <a:p>
            <a:r>
              <a:t>- The right-side stack is an original schematic created from the user's product description; it is not a product rendering.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content in this Codex task, 2026-08-04.</a:t>
            </a:r>
          </a:p>
          <a:p>
            <a:r>
              <a:t>- GEO process and role-value groupings are condensed from the user's six steps and nine stakeholder descriptions.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content in this Codex task, 2026-08-04.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content in this Codex task, 2026-08-04.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content in this Codex task, 2026-08-04.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content in this Codex task, 2026-08-04.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content in this Codex task, 2026-08-04.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content in this Codex task, 2026-08-04.</a:t>
            </a:r>
          </a:p>
          <a:p>
            <a:r>
              <a:t>- Architecture diagram is an original editable synthesis of the five layers described by the user.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content in this Codex task, 2026-08-04.</a:t>
            </a:r>
          </a:p>
          <a:p>
            <a:r>
              <a:t>- The box graphic is a schematic label block, not a representation of the physical product's appearance.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content in this Codex task, 2026-08-04.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content in this Codex task, 2026-08-04.</a:t>
            </a:r>
          </a:p>
          <a:p>
            <a:r>
              <a:t>- Closed-loop process is an original editable synthesis of the seven user-provided operating steps.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content in this Codex task, 2026-08-04.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0" name="矩形 19"/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20A39E"/>
          </a:solidFill>
          <a:ln w="0">
            <a:noFill/>
            <a:prstDash val="solid"/>
          </a:ln>
        </p:spPr>
      </p:sp>
      <p:sp>
        <p:nvSpPr>
          <p:cNvPr id="2" name="矩形 1"/>
          <p:cNvSpPr>
            <a:spLocks noGrp="1"/>
          </p:cNvSpPr>
          <p:nvPr/>
        </p:nvSpPr>
        <p:spPr>
          <a:xfrm>
            <a:off x="666750" y="552450"/>
            <a:ext cx="4095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157D79"/>
                </a:solidFill>
              </a:defRPr>
            </a:pPr>
            <a:r>
              <a:rPr sz="1050" b="1">
                <a:solidFill>
                  <a:srgbClr val="157D79"/>
                </a:solidFill>
              </a:rPr>
              <a:t>ZQ CLAW  /  ENTERPRISE AI</a:t>
            </a:r>
            <a:endParaRPr sz="1050" b="1">
              <a:solidFill>
                <a:srgbClr val="157D79"/>
              </a:solidFill>
            </a:endParaRPr>
          </a:p>
        </p:txBody>
      </p:sp>
      <p:sp>
        <p:nvSpPr>
          <p:cNvPr id="3" name="cover-title"/>
          <p:cNvSpPr>
            <a:spLocks noGrp="1"/>
          </p:cNvSpPr>
          <p:nvPr/>
        </p:nvSpPr>
        <p:spPr>
          <a:xfrm>
            <a:off x="666750" y="1314450"/>
            <a:ext cx="65722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4350" b="1">
                <a:solidFill>
                  <a:srgbClr val="102536"/>
                </a:solidFill>
              </a:defRPr>
            </a:pPr>
            <a:r>
              <a:rPr sz="4350" b="1">
                <a:solidFill>
                  <a:srgbClr val="102536"/>
                </a:solidFill>
              </a:rPr>
              <a:t>智钳Claw</a:t>
            </a:r>
            <a:endParaRPr sz="4350" b="1">
              <a:solidFill>
                <a:srgbClr val="102536"/>
              </a:solidFill>
            </a:endParaRPr>
          </a:p>
          <a:p>
            <a:pPr algn="l">
              <a:defRPr sz="4350" b="1">
                <a:solidFill>
                  <a:srgbClr val="102536"/>
                </a:solidFill>
              </a:defRPr>
            </a:pPr>
            <a:r>
              <a:rPr sz="4350" b="1">
                <a:solidFill>
                  <a:srgbClr val="102536"/>
                </a:solidFill>
              </a:rPr>
              <a:t>企业AI智能体解决方案</a:t>
            </a:r>
            <a:endParaRPr sz="4350" b="1">
              <a:solidFill>
                <a:srgbClr val="102536"/>
              </a:solidFill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704850" y="3028950"/>
            <a:ext cx="6096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0">
                <a:solidFill>
                  <a:srgbClr val="153C55"/>
                </a:solidFill>
              </a:defRPr>
            </a:pPr>
            <a:r>
              <a:rPr sz="1875" b="0">
                <a:solidFill>
                  <a:srgbClr val="153C55"/>
                </a:solidFill>
              </a:rPr>
              <a:t>让AI从辅助工具，升级为可执行企业任务的智能员工。</a:t>
            </a:r>
            <a:endParaRPr sz="1875" b="0">
              <a:solidFill>
                <a:srgbClr val="153C55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704850" y="3933825"/>
            <a:ext cx="514350" cy="38100"/>
          </a:xfrm>
          <a:prstGeom prst="rect">
            <a:avLst/>
          </a:prstGeom>
          <a:solidFill>
            <a:srgbClr val="D89A2B"/>
          </a:solidFill>
          <a:ln w="0">
            <a:noFill/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704850" y="4171950"/>
            <a:ext cx="6191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607282"/>
                </a:solidFill>
              </a:defRPr>
            </a:pPr>
            <a:r>
              <a:rPr sz="1275" b="0">
                <a:solidFill>
                  <a:srgbClr val="607282"/>
                </a:solidFill>
              </a:rPr>
              <a:t>企业AI智能体  |  智能硬件  |  GEO品牌排名优化</a:t>
            </a:r>
            <a:endParaRPr sz="1275" b="0">
              <a:solidFill>
                <a:srgbClr val="607282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704850" y="5467350"/>
            <a:ext cx="4095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1">
                <a:solidFill>
                  <a:srgbClr val="102536"/>
                </a:solidFill>
              </a:defRPr>
            </a:pPr>
            <a:r>
              <a:rPr sz="1425" b="1">
                <a:solidFill>
                  <a:srgbClr val="102536"/>
                </a:solidFill>
              </a:rPr>
              <a:t>武汉自动意志科技有限公司</a:t>
            </a:r>
            <a:endParaRPr sz="1425" b="1">
              <a:solidFill>
                <a:srgbClr val="102536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704850" y="5857875"/>
            <a:ext cx="1524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607282"/>
                </a:solidFill>
              </a:defRPr>
            </a:pPr>
            <a:r>
              <a:rPr sz="1275" b="0">
                <a:solidFill>
                  <a:srgbClr val="607282"/>
                </a:solidFill>
              </a:rPr>
              <a:t>2026</a:t>
            </a:r>
            <a:endParaRPr sz="1275" b="0">
              <a:solidFill>
                <a:srgbClr val="607282"/>
              </a:solidFill>
            </a:endParaRPr>
          </a:p>
        </p:txBody>
      </p:sp>
      <p:sp>
        <p:nvSpPr>
          <p:cNvPr id="9" name="cover-stack-frame"/>
          <p:cNvSpPr>
            <a:spLocks noGrp="1"/>
          </p:cNvSpPr>
          <p:nvPr/>
        </p:nvSpPr>
        <p:spPr>
          <a:xfrm>
            <a:off x="7791450" y="990600"/>
            <a:ext cx="3143250" cy="4762500"/>
          </a:xfrm>
          <a:prstGeom prst="roundRect">
            <a:avLst>
              <a:gd name="adj" fmla="val 2424"/>
            </a:avLst>
          </a:prstGeom>
          <a:solidFill>
            <a:srgbClr val="FFFFFF"/>
          </a:solidFill>
          <a:ln w="9525">
            <a:solidFill>
              <a:srgbClr val="D8E1E7"/>
            </a:solidFill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8229600" y="1362075"/>
            <a:ext cx="22669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350" b="1">
                <a:solidFill>
                  <a:srgbClr val="153C55"/>
                </a:solidFill>
              </a:defRPr>
            </a:pPr>
            <a:r>
              <a:rPr sz="1350" b="1">
                <a:solidFill>
                  <a:srgbClr val="153C55"/>
                </a:solidFill>
              </a:rPr>
              <a:t>企业目标</a:t>
            </a:r>
            <a:endParaRPr sz="1350" b="1">
              <a:solidFill>
                <a:srgbClr val="153C55"/>
              </a:solidFill>
            </a:endParaRPr>
          </a:p>
        </p:txBody>
      </p:sp>
      <p:sp>
        <p:nvSpPr>
          <p:cNvPr id="11" name="下箭头 10"/>
          <p:cNvSpPr>
            <a:spLocks noGrp="1"/>
          </p:cNvSpPr>
          <p:nvPr/>
        </p:nvSpPr>
        <p:spPr>
          <a:xfrm>
            <a:off x="9144000" y="1790700"/>
            <a:ext cx="419100" cy="438150"/>
          </a:xfrm>
          <a:prstGeom prst="downArrow">
            <a:avLst/>
          </a:prstGeom>
          <a:solidFill>
            <a:srgbClr val="20A39E"/>
          </a:solidFill>
          <a:ln w="0">
            <a:noFill/>
            <a:prstDash val="solid"/>
          </a:ln>
        </p:spPr>
      </p:sp>
      <p:sp>
        <p:nvSpPr>
          <p:cNvPr id="12" name="圆角矩形 11"/>
          <p:cNvSpPr>
            <a:spLocks noGrp="1"/>
          </p:cNvSpPr>
          <p:nvPr/>
        </p:nvSpPr>
        <p:spPr>
          <a:xfrm>
            <a:off x="8229600" y="2324100"/>
            <a:ext cx="2266950" cy="666750"/>
          </a:xfrm>
          <a:prstGeom prst="roundRect">
            <a:avLst>
              <a:gd name="adj" fmla="val 8571"/>
            </a:avLst>
          </a:prstGeom>
          <a:solidFill>
            <a:srgbClr val="DDF4F1"/>
          </a:solidFill>
          <a:ln w="0">
            <a:noFill/>
            <a:prstDash val="solid"/>
          </a:ln>
        </p:spPr>
      </p:sp>
      <p:sp>
        <p:nvSpPr>
          <p:cNvPr id="13" name="矩形 12"/>
          <p:cNvSpPr>
            <a:spLocks noGrp="1"/>
          </p:cNvSpPr>
          <p:nvPr/>
        </p:nvSpPr>
        <p:spPr>
          <a:xfrm>
            <a:off x="8420100" y="2457450"/>
            <a:ext cx="18859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350" b="1">
                <a:solidFill>
                  <a:srgbClr val="157D79"/>
                </a:solidFill>
              </a:defRPr>
            </a:pPr>
            <a:r>
              <a:rPr sz="1350" b="1">
                <a:solidFill>
                  <a:srgbClr val="157D79"/>
                </a:solidFill>
              </a:rPr>
              <a:t>ZQ Agent</a:t>
            </a:r>
            <a:endParaRPr sz="1350" b="1">
              <a:solidFill>
                <a:srgbClr val="157D79"/>
              </a:solidFill>
            </a:endParaRPr>
          </a:p>
          <a:p>
            <a:pPr algn="ctr">
              <a:defRPr sz="1350" b="1">
                <a:solidFill>
                  <a:srgbClr val="157D79"/>
                </a:solidFill>
              </a:defRPr>
            </a:pPr>
            <a:r>
              <a:rPr sz="1350" b="1">
                <a:solidFill>
                  <a:srgbClr val="157D79"/>
                </a:solidFill>
              </a:rPr>
              <a:t>理解 · 拆解 · 执行</a:t>
            </a:r>
            <a:endParaRPr sz="1350" b="1">
              <a:solidFill>
                <a:srgbClr val="157D79"/>
              </a:solidFill>
            </a:endParaRPr>
          </a:p>
        </p:txBody>
      </p:sp>
      <p:sp>
        <p:nvSpPr>
          <p:cNvPr id="14" name="下箭头 13"/>
          <p:cNvSpPr>
            <a:spLocks noGrp="1"/>
          </p:cNvSpPr>
          <p:nvPr/>
        </p:nvSpPr>
        <p:spPr>
          <a:xfrm>
            <a:off x="9144000" y="3095625"/>
            <a:ext cx="419100" cy="438150"/>
          </a:xfrm>
          <a:prstGeom prst="downArrow">
            <a:avLst/>
          </a:prstGeom>
          <a:solidFill>
            <a:srgbClr val="20A39E"/>
          </a:solidFill>
          <a:ln w="0">
            <a:noFill/>
            <a:prstDash val="solid"/>
          </a:ln>
        </p:spPr>
      </p:sp>
      <p:sp>
        <p:nvSpPr>
          <p:cNvPr id="15" name="圆角矩形 14"/>
          <p:cNvSpPr>
            <a:spLocks noGrp="1"/>
          </p:cNvSpPr>
          <p:nvPr/>
        </p:nvSpPr>
        <p:spPr>
          <a:xfrm>
            <a:off x="8229600" y="3638550"/>
            <a:ext cx="2266950" cy="666750"/>
          </a:xfrm>
          <a:prstGeom prst="roundRect">
            <a:avLst>
              <a:gd name="adj" fmla="val 8571"/>
            </a:avLst>
          </a:prstGeom>
          <a:solidFill>
            <a:srgbClr val="E7F1F6"/>
          </a:solidFill>
          <a:ln w="0">
            <a:noFill/>
            <a:prstDash val="solid"/>
          </a:ln>
        </p:spPr>
      </p:sp>
      <p:sp>
        <p:nvSpPr>
          <p:cNvPr id="16" name="矩形 15"/>
          <p:cNvSpPr>
            <a:spLocks noGrp="1"/>
          </p:cNvSpPr>
          <p:nvPr/>
        </p:nvSpPr>
        <p:spPr>
          <a:xfrm>
            <a:off x="8420100" y="3771900"/>
            <a:ext cx="18859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350" b="1">
                <a:solidFill>
                  <a:srgbClr val="153C55"/>
                </a:solidFill>
              </a:defRPr>
            </a:pPr>
            <a:r>
              <a:rPr sz="1350" b="1">
                <a:solidFill>
                  <a:srgbClr val="153C55"/>
                </a:solidFill>
              </a:rPr>
              <a:t>工具与企业资料</a:t>
            </a:r>
            <a:endParaRPr sz="1350" b="1">
              <a:solidFill>
                <a:srgbClr val="153C55"/>
              </a:solidFill>
            </a:endParaRPr>
          </a:p>
          <a:p>
            <a:pPr algn="ctr">
              <a:defRPr sz="1350" b="1">
                <a:solidFill>
                  <a:srgbClr val="153C55"/>
                </a:solidFill>
              </a:defRPr>
            </a:pPr>
            <a:r>
              <a:rPr sz="1350" b="1">
                <a:solidFill>
                  <a:srgbClr val="153C55"/>
                </a:solidFill>
              </a:rPr>
              <a:t>文件 · 浏览器 · 任务</a:t>
            </a:r>
            <a:endParaRPr sz="1350" b="1">
              <a:solidFill>
                <a:srgbClr val="153C55"/>
              </a:solidFill>
            </a:endParaRPr>
          </a:p>
        </p:txBody>
      </p:sp>
      <p:sp>
        <p:nvSpPr>
          <p:cNvPr id="17" name="下箭头 16"/>
          <p:cNvSpPr>
            <a:spLocks noGrp="1"/>
          </p:cNvSpPr>
          <p:nvPr/>
        </p:nvSpPr>
        <p:spPr>
          <a:xfrm>
            <a:off x="9144000" y="4410075"/>
            <a:ext cx="419100" cy="438150"/>
          </a:xfrm>
          <a:prstGeom prst="downArrow">
            <a:avLst/>
          </a:prstGeom>
          <a:solidFill>
            <a:srgbClr val="D89A2B"/>
          </a:solidFill>
          <a:ln w="0">
            <a:noFill/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8229600" y="5010150"/>
            <a:ext cx="22669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00" b="1">
                <a:solidFill>
                  <a:srgbClr val="102536"/>
                </a:solidFill>
              </a:defRPr>
            </a:pPr>
            <a:r>
              <a:rPr sz="1500" b="1">
                <a:solidFill>
                  <a:srgbClr val="102536"/>
                </a:solidFill>
              </a:rPr>
              <a:t>可交付的业务结果</a:t>
            </a:r>
            <a:endParaRPr sz="1500" b="1">
              <a:solidFill>
                <a:srgbClr val="102536"/>
              </a:solidFill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10677525" y="2628900"/>
            <a:ext cx="228600" cy="1333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900" b="1">
                <a:solidFill>
                  <a:srgbClr val="607282"/>
                </a:solidFill>
              </a:defRPr>
            </a:pPr>
            <a:r>
              <a:rPr sz="900" b="1">
                <a:solidFill>
                  <a:srgbClr val="607282"/>
                </a:solidFill>
              </a:rPr>
              <a:t>EXECUTE</a:t>
            </a:r>
            <a:endParaRPr sz="900" b="1">
              <a:solidFill>
                <a:srgbClr val="60728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8" name="section-10"/>
          <p:cNvSpPr>
            <a:spLocks noGrp="1"/>
          </p:cNvSpPr>
          <p:nvPr/>
        </p:nvSpPr>
        <p:spPr>
          <a:xfrm>
            <a:off x="609600" y="323850"/>
            <a:ext cx="3143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157D79"/>
                </a:solidFill>
              </a:defRPr>
            </a:pPr>
            <a:r>
              <a:rPr sz="975" b="1">
                <a:solidFill>
                  <a:srgbClr val="157D79"/>
                </a:solidFill>
              </a:rPr>
              <a:t>GEO实施</a:t>
            </a:r>
            <a:endParaRPr sz="975" b="1">
              <a:solidFill>
                <a:srgbClr val="157D79"/>
              </a:solidFill>
            </a:endParaRPr>
          </a:p>
        </p:txBody>
      </p:sp>
      <p:sp>
        <p:nvSpPr>
          <p:cNvPr id="2" name="page-10"/>
          <p:cNvSpPr>
            <a:spLocks noGrp="1"/>
          </p:cNvSpPr>
          <p:nvPr/>
        </p:nvSpPr>
        <p:spPr>
          <a:xfrm>
            <a:off x="11144250" y="323850"/>
            <a:ext cx="4381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>
                <a:solidFill>
                  <a:srgbClr val="607282"/>
                </a:solidFill>
              </a:defRPr>
            </a:pPr>
            <a:r>
              <a:rPr sz="975" b="1">
                <a:solidFill>
                  <a:srgbClr val="607282"/>
                </a:solidFill>
              </a:rPr>
              <a:t>10</a:t>
            </a:r>
            <a:endParaRPr sz="975" b="1">
              <a:solidFill>
                <a:srgbClr val="607282"/>
              </a:solidFill>
            </a:endParaRPr>
          </a:p>
        </p:txBody>
      </p:sp>
      <p:sp>
        <p:nvSpPr>
          <p:cNvPr id="3" name="title-10"/>
          <p:cNvSpPr>
            <a:spLocks noGrp="1"/>
          </p:cNvSpPr>
          <p:nvPr/>
        </p:nvSpPr>
        <p:spPr>
          <a:xfrm>
            <a:off x="609600" y="638175"/>
            <a:ext cx="10382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02536"/>
                </a:solidFill>
              </a:defRPr>
            </a:pPr>
            <a:r>
              <a:rPr sz="2850" b="1">
                <a:solidFill>
                  <a:srgbClr val="102536"/>
                </a:solidFill>
              </a:rPr>
              <a:t>六步建立可持续的品牌信息与内容运营机制</a:t>
            </a:r>
            <a:endParaRPr sz="2850" b="1">
              <a:solidFill>
                <a:srgbClr val="102536"/>
              </a:solidFill>
            </a:endParaRPr>
          </a:p>
        </p:txBody>
      </p:sp>
      <p:sp>
        <p:nvSpPr>
          <p:cNvPr id="4" name="accent-10"/>
          <p:cNvSpPr>
            <a:spLocks noGrp="1"/>
          </p:cNvSpPr>
          <p:nvPr/>
        </p:nvSpPr>
        <p:spPr>
          <a:xfrm>
            <a:off x="609600" y="1276350"/>
            <a:ext cx="552450" cy="38100"/>
          </a:xfrm>
          <a:prstGeom prst="rect">
            <a:avLst/>
          </a:prstGeom>
          <a:solidFill>
            <a:srgbClr val="20A39E"/>
          </a:solidFill>
          <a:ln w="0">
            <a:noFill/>
            <a:prstDash val="solid"/>
          </a:ln>
        </p:spPr>
      </p:sp>
      <p:sp>
        <p:nvSpPr>
          <p:cNvPr id="5" name="右箭头 4"/>
          <p:cNvSpPr>
            <a:spLocks noGrp="1"/>
          </p:cNvSpPr>
          <p:nvPr/>
        </p:nvSpPr>
        <p:spPr>
          <a:xfrm>
            <a:off x="2152650" y="2105025"/>
            <a:ext cx="342900" cy="266700"/>
          </a:xfrm>
          <a:prstGeom prst="rightArrow">
            <a:avLst/>
          </a:prstGeom>
          <a:solidFill>
            <a:srgbClr val="D8E1E7"/>
          </a:solidFill>
          <a:ln w="0">
            <a:noFill/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685800" y="1638300"/>
            <a:ext cx="47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157D79"/>
                </a:solidFill>
              </a:defRPr>
            </a:pPr>
            <a:r>
              <a:rPr sz="975" b="1">
                <a:solidFill>
                  <a:srgbClr val="157D79"/>
                </a:solidFill>
              </a:rPr>
              <a:t>01</a:t>
            </a:r>
            <a:endParaRPr sz="975" b="1">
              <a:solidFill>
                <a:srgbClr val="157D79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85800" y="1981200"/>
            <a:ext cx="1428750" cy="38100"/>
          </a:xfrm>
          <a:prstGeom prst="rect">
            <a:avLst/>
          </a:prstGeom>
          <a:solidFill>
            <a:srgbClr val="20A39E"/>
          </a:solidFill>
          <a:ln w="0">
            <a:noFill/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685800" y="2181225"/>
            <a:ext cx="1428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1">
                <a:solidFill>
                  <a:srgbClr val="102536"/>
                </a:solidFill>
              </a:defRPr>
            </a:pPr>
            <a:r>
              <a:rPr sz="1425" b="1">
                <a:solidFill>
                  <a:srgbClr val="102536"/>
                </a:solidFill>
              </a:rPr>
              <a:t>资料盘点</a:t>
            </a:r>
            <a:endParaRPr sz="1425" b="1">
              <a:solidFill>
                <a:srgbClr val="102536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685800" y="2581275"/>
            <a:ext cx="14668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0">
                <a:solidFill>
                  <a:srgbClr val="607282"/>
                </a:solidFill>
              </a:defRPr>
            </a:pPr>
            <a:r>
              <a:rPr sz="1050" b="0">
                <a:solidFill>
                  <a:srgbClr val="607282"/>
                </a:solidFill>
              </a:rPr>
              <a:t>企业名称与品牌</a:t>
            </a:r>
            <a:endParaRPr sz="1050" b="0">
              <a:solidFill>
                <a:srgbClr val="607282"/>
              </a:solidFill>
            </a:endParaRPr>
          </a:p>
          <a:p>
            <a:pPr algn="l">
              <a:defRPr sz="1050" b="0">
                <a:solidFill>
                  <a:srgbClr val="607282"/>
                </a:solidFill>
              </a:defRPr>
            </a:pPr>
            <a:r>
              <a:rPr sz="1050" b="0">
                <a:solidFill>
                  <a:srgbClr val="607282"/>
                </a:solidFill>
              </a:rPr>
              <a:t>产品、服务、案例</a:t>
            </a:r>
            <a:endParaRPr sz="1050" b="0">
              <a:solidFill>
                <a:srgbClr val="607282"/>
              </a:solidFill>
            </a:endParaRPr>
          </a:p>
          <a:p>
            <a:pPr algn="l">
              <a:defRPr sz="1050" b="0">
                <a:solidFill>
                  <a:srgbClr val="607282"/>
                </a:solidFill>
              </a:defRPr>
            </a:pPr>
            <a:r>
              <a:rPr sz="1050" b="0">
                <a:solidFill>
                  <a:srgbClr val="607282"/>
                </a:solidFill>
              </a:rPr>
              <a:t>优势与目标客群</a:t>
            </a:r>
            <a:endParaRPr sz="1050" b="0">
              <a:solidFill>
                <a:srgbClr val="607282"/>
              </a:solidFill>
            </a:endParaRPr>
          </a:p>
        </p:txBody>
      </p:sp>
      <p:sp>
        <p:nvSpPr>
          <p:cNvPr id="10" name="右箭头 9"/>
          <p:cNvSpPr>
            <a:spLocks noGrp="1"/>
          </p:cNvSpPr>
          <p:nvPr/>
        </p:nvSpPr>
        <p:spPr>
          <a:xfrm>
            <a:off x="3962400" y="2105025"/>
            <a:ext cx="342900" cy="266700"/>
          </a:xfrm>
          <a:prstGeom prst="rightArrow">
            <a:avLst/>
          </a:prstGeom>
          <a:solidFill>
            <a:srgbClr val="D8E1E7"/>
          </a:solidFill>
          <a:ln w="0">
            <a:noFill/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2495550" y="1638300"/>
            <a:ext cx="47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157D79"/>
                </a:solidFill>
              </a:defRPr>
            </a:pPr>
            <a:r>
              <a:rPr sz="975" b="1">
                <a:solidFill>
                  <a:srgbClr val="157D79"/>
                </a:solidFill>
              </a:rPr>
              <a:t>02</a:t>
            </a:r>
            <a:endParaRPr sz="975" b="1">
              <a:solidFill>
                <a:srgbClr val="157D79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2495550" y="1981200"/>
            <a:ext cx="1428750" cy="38100"/>
          </a:xfrm>
          <a:prstGeom prst="rect">
            <a:avLst/>
          </a:prstGeom>
          <a:solidFill>
            <a:srgbClr val="20A39E"/>
          </a:solidFill>
          <a:ln w="0">
            <a:noFill/>
            <a:prstDash val="solid"/>
          </a:ln>
        </p:spPr>
      </p:sp>
      <p:sp>
        <p:nvSpPr>
          <p:cNvPr id="13" name="矩形 12"/>
          <p:cNvSpPr>
            <a:spLocks noGrp="1"/>
          </p:cNvSpPr>
          <p:nvPr/>
        </p:nvSpPr>
        <p:spPr>
          <a:xfrm>
            <a:off x="2495550" y="2181225"/>
            <a:ext cx="1428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1">
                <a:solidFill>
                  <a:srgbClr val="102536"/>
                </a:solidFill>
              </a:defRPr>
            </a:pPr>
            <a:r>
              <a:rPr sz="1425" b="1">
                <a:solidFill>
                  <a:srgbClr val="102536"/>
                </a:solidFill>
              </a:rPr>
              <a:t>表达统一</a:t>
            </a:r>
            <a:endParaRPr sz="1425" b="1">
              <a:solidFill>
                <a:srgbClr val="102536"/>
              </a:solidFill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2495550" y="2581275"/>
            <a:ext cx="14668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0">
                <a:solidFill>
                  <a:srgbClr val="607282"/>
                </a:solidFill>
              </a:defRPr>
            </a:pPr>
            <a:r>
              <a:rPr sz="1050" b="0">
                <a:solidFill>
                  <a:srgbClr val="607282"/>
                </a:solidFill>
              </a:rPr>
              <a:t>统一名称、定位与服务描述</a:t>
            </a:r>
            <a:endParaRPr sz="1050" b="0">
              <a:solidFill>
                <a:srgbClr val="607282"/>
              </a:solidFill>
            </a:endParaRPr>
          </a:p>
        </p:txBody>
      </p:sp>
      <p:sp>
        <p:nvSpPr>
          <p:cNvPr id="15" name="右箭头 14"/>
          <p:cNvSpPr>
            <a:spLocks noGrp="1"/>
          </p:cNvSpPr>
          <p:nvPr/>
        </p:nvSpPr>
        <p:spPr>
          <a:xfrm>
            <a:off x="5772150" y="2105025"/>
            <a:ext cx="342900" cy="266700"/>
          </a:xfrm>
          <a:prstGeom prst="rightArrow">
            <a:avLst/>
          </a:prstGeom>
          <a:solidFill>
            <a:srgbClr val="D8E1E7"/>
          </a:solidFill>
          <a:ln w="0">
            <a:noFill/>
            <a:prstDash val="solid"/>
          </a:ln>
        </p:spPr>
      </p:sp>
      <p:sp>
        <p:nvSpPr>
          <p:cNvPr id="16" name="矩形 15"/>
          <p:cNvSpPr>
            <a:spLocks noGrp="1"/>
          </p:cNvSpPr>
          <p:nvPr/>
        </p:nvSpPr>
        <p:spPr>
          <a:xfrm>
            <a:off x="4305300" y="1638300"/>
            <a:ext cx="47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157D79"/>
                </a:solidFill>
              </a:defRPr>
            </a:pPr>
            <a:r>
              <a:rPr sz="975" b="1">
                <a:solidFill>
                  <a:srgbClr val="157D79"/>
                </a:solidFill>
              </a:rPr>
              <a:t>03</a:t>
            </a:r>
            <a:endParaRPr sz="975" b="1">
              <a:solidFill>
                <a:srgbClr val="157D79"/>
              </a:solidFill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4305300" y="1981200"/>
            <a:ext cx="1428750" cy="38100"/>
          </a:xfrm>
          <a:prstGeom prst="rect">
            <a:avLst/>
          </a:prstGeom>
          <a:solidFill>
            <a:srgbClr val="20A39E"/>
          </a:solidFill>
          <a:ln w="0">
            <a:noFill/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4305300" y="2181225"/>
            <a:ext cx="1428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1">
                <a:solidFill>
                  <a:srgbClr val="102536"/>
                </a:solidFill>
              </a:defRPr>
            </a:pPr>
            <a:r>
              <a:rPr sz="1425" b="1">
                <a:solidFill>
                  <a:srgbClr val="102536"/>
                </a:solidFill>
              </a:rPr>
              <a:t>方向规划</a:t>
            </a:r>
            <a:endParaRPr sz="1425" b="1">
              <a:solidFill>
                <a:srgbClr val="102536"/>
              </a:solidFill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4305300" y="2581275"/>
            <a:ext cx="14668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0">
                <a:solidFill>
                  <a:srgbClr val="607282"/>
                </a:solidFill>
              </a:defRPr>
            </a:pPr>
            <a:r>
              <a:rPr sz="1050" b="0">
                <a:solidFill>
                  <a:srgbClr val="607282"/>
                </a:solidFill>
              </a:rPr>
              <a:t>关键词、内容方向与客户问题</a:t>
            </a:r>
            <a:endParaRPr sz="1050" b="0">
              <a:solidFill>
                <a:srgbClr val="607282"/>
              </a:solidFill>
            </a:endParaRPr>
          </a:p>
        </p:txBody>
      </p:sp>
      <p:sp>
        <p:nvSpPr>
          <p:cNvPr id="20" name="右箭头 19"/>
          <p:cNvSpPr>
            <a:spLocks noGrp="1"/>
          </p:cNvSpPr>
          <p:nvPr/>
        </p:nvSpPr>
        <p:spPr>
          <a:xfrm>
            <a:off x="7581900" y="2105025"/>
            <a:ext cx="342900" cy="266700"/>
          </a:xfrm>
          <a:prstGeom prst="rightArrow">
            <a:avLst/>
          </a:prstGeom>
          <a:solidFill>
            <a:srgbClr val="D8E1E7"/>
          </a:solidFill>
          <a:ln w="0">
            <a:noFill/>
            <a:prstDash val="solid"/>
          </a:ln>
        </p:spPr>
      </p:sp>
      <p:sp>
        <p:nvSpPr>
          <p:cNvPr id="21" name="矩形 20"/>
          <p:cNvSpPr>
            <a:spLocks noGrp="1"/>
          </p:cNvSpPr>
          <p:nvPr/>
        </p:nvSpPr>
        <p:spPr>
          <a:xfrm>
            <a:off x="6115050" y="1638300"/>
            <a:ext cx="47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157D79"/>
                </a:solidFill>
              </a:defRPr>
            </a:pPr>
            <a:r>
              <a:rPr sz="975" b="1">
                <a:solidFill>
                  <a:srgbClr val="157D79"/>
                </a:solidFill>
              </a:rPr>
              <a:t>04</a:t>
            </a:r>
            <a:endParaRPr sz="975" b="1">
              <a:solidFill>
                <a:srgbClr val="157D79"/>
              </a:solidFill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6115050" y="1981200"/>
            <a:ext cx="1428750" cy="38100"/>
          </a:xfrm>
          <a:prstGeom prst="rect">
            <a:avLst/>
          </a:prstGeom>
          <a:solidFill>
            <a:srgbClr val="20A39E"/>
          </a:solidFill>
          <a:ln w="0">
            <a:noFill/>
            <a:prstDash val="solid"/>
          </a:ln>
        </p:spPr>
      </p:sp>
      <p:sp>
        <p:nvSpPr>
          <p:cNvPr id="23" name="矩形 22"/>
          <p:cNvSpPr>
            <a:spLocks noGrp="1"/>
          </p:cNvSpPr>
          <p:nvPr/>
        </p:nvSpPr>
        <p:spPr>
          <a:xfrm>
            <a:off x="6115050" y="2181225"/>
            <a:ext cx="1428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1">
                <a:solidFill>
                  <a:srgbClr val="102536"/>
                </a:solidFill>
              </a:defRPr>
            </a:pPr>
            <a:r>
              <a:rPr sz="1425" b="1">
                <a:solidFill>
                  <a:srgbClr val="102536"/>
                </a:solidFill>
              </a:rPr>
              <a:t>内容建设</a:t>
            </a:r>
            <a:endParaRPr sz="1425" b="1">
              <a:solidFill>
                <a:srgbClr val="102536"/>
              </a:solidFill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6115050" y="2581275"/>
            <a:ext cx="14668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0">
                <a:solidFill>
                  <a:srgbClr val="607282"/>
                </a:solidFill>
              </a:defRPr>
            </a:pPr>
            <a:r>
              <a:rPr sz="1050" b="0">
                <a:solidFill>
                  <a:srgbClr val="607282"/>
                </a:solidFill>
              </a:rPr>
              <a:t>企业、产品、行业与场景内容</a:t>
            </a:r>
            <a:endParaRPr sz="1050" b="0">
              <a:solidFill>
                <a:srgbClr val="607282"/>
              </a:solidFill>
            </a:endParaRPr>
          </a:p>
        </p:txBody>
      </p:sp>
      <p:sp>
        <p:nvSpPr>
          <p:cNvPr id="25" name="右箭头 24"/>
          <p:cNvSpPr>
            <a:spLocks noGrp="1"/>
          </p:cNvSpPr>
          <p:nvPr/>
        </p:nvSpPr>
        <p:spPr>
          <a:xfrm>
            <a:off x="9391650" y="2105025"/>
            <a:ext cx="342900" cy="266700"/>
          </a:xfrm>
          <a:prstGeom prst="rightArrow">
            <a:avLst/>
          </a:prstGeom>
          <a:solidFill>
            <a:srgbClr val="D8E1E7"/>
          </a:solidFill>
          <a:ln w="0">
            <a:noFill/>
            <a:prstDash val="solid"/>
          </a:ln>
        </p:spPr>
      </p:sp>
      <p:sp>
        <p:nvSpPr>
          <p:cNvPr id="26" name="矩形 25"/>
          <p:cNvSpPr>
            <a:spLocks noGrp="1"/>
          </p:cNvSpPr>
          <p:nvPr/>
        </p:nvSpPr>
        <p:spPr>
          <a:xfrm>
            <a:off x="7924800" y="1638300"/>
            <a:ext cx="47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157D79"/>
                </a:solidFill>
              </a:defRPr>
            </a:pPr>
            <a:r>
              <a:rPr sz="975" b="1">
                <a:solidFill>
                  <a:srgbClr val="157D79"/>
                </a:solidFill>
              </a:rPr>
              <a:t>05</a:t>
            </a:r>
            <a:endParaRPr sz="975" b="1">
              <a:solidFill>
                <a:srgbClr val="157D79"/>
              </a:solidFill>
            </a:endParaRPr>
          </a:p>
        </p:txBody>
      </p:sp>
      <p:sp>
        <p:nvSpPr>
          <p:cNvPr id="27" name="矩形 26"/>
          <p:cNvSpPr>
            <a:spLocks noGrp="1"/>
          </p:cNvSpPr>
          <p:nvPr/>
        </p:nvSpPr>
        <p:spPr>
          <a:xfrm>
            <a:off x="7924800" y="1981200"/>
            <a:ext cx="1428750" cy="38100"/>
          </a:xfrm>
          <a:prstGeom prst="rect">
            <a:avLst/>
          </a:prstGeom>
          <a:solidFill>
            <a:srgbClr val="20A39E"/>
          </a:solidFill>
          <a:ln w="0">
            <a:noFill/>
            <a:prstDash val="solid"/>
          </a:ln>
        </p:spPr>
      </p:sp>
      <p:sp>
        <p:nvSpPr>
          <p:cNvPr id="28" name="矩形 27"/>
          <p:cNvSpPr>
            <a:spLocks noGrp="1"/>
          </p:cNvSpPr>
          <p:nvPr/>
        </p:nvSpPr>
        <p:spPr>
          <a:xfrm>
            <a:off x="7924800" y="2181225"/>
            <a:ext cx="1428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1">
                <a:solidFill>
                  <a:srgbClr val="102536"/>
                </a:solidFill>
              </a:defRPr>
            </a:pPr>
            <a:r>
              <a:rPr sz="1425" b="1">
                <a:solidFill>
                  <a:srgbClr val="102536"/>
                </a:solidFill>
              </a:rPr>
              <a:t>AI监测</a:t>
            </a:r>
            <a:endParaRPr sz="1425" b="1">
              <a:solidFill>
                <a:srgbClr val="102536"/>
              </a:solidFill>
            </a:endParaRPr>
          </a:p>
        </p:txBody>
      </p:sp>
      <p:sp>
        <p:nvSpPr>
          <p:cNvPr id="29" name="矩形 28"/>
          <p:cNvSpPr>
            <a:spLocks noGrp="1"/>
          </p:cNvSpPr>
          <p:nvPr/>
        </p:nvSpPr>
        <p:spPr>
          <a:xfrm>
            <a:off x="7924800" y="2581275"/>
            <a:ext cx="14668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0">
                <a:solidFill>
                  <a:srgbClr val="607282"/>
                </a:solidFill>
              </a:defRPr>
            </a:pPr>
            <a:r>
              <a:rPr sz="1050" b="0">
                <a:solidFill>
                  <a:srgbClr val="607282"/>
                </a:solidFill>
              </a:rPr>
              <a:t>出现情况、信息准确性</a:t>
            </a:r>
            <a:endParaRPr sz="1050" b="0">
              <a:solidFill>
                <a:srgbClr val="607282"/>
              </a:solidFill>
            </a:endParaRPr>
          </a:p>
        </p:txBody>
      </p:sp>
      <p:sp>
        <p:nvSpPr>
          <p:cNvPr id="30" name="矩形 29"/>
          <p:cNvSpPr>
            <a:spLocks noGrp="1"/>
          </p:cNvSpPr>
          <p:nvPr/>
        </p:nvSpPr>
        <p:spPr>
          <a:xfrm>
            <a:off x="9734550" y="1638300"/>
            <a:ext cx="47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8B5D0A"/>
                </a:solidFill>
              </a:defRPr>
            </a:pPr>
            <a:r>
              <a:rPr sz="975" b="1">
                <a:solidFill>
                  <a:srgbClr val="8B5D0A"/>
                </a:solidFill>
              </a:rPr>
              <a:t>06</a:t>
            </a:r>
            <a:endParaRPr sz="975" b="1">
              <a:solidFill>
                <a:srgbClr val="8B5D0A"/>
              </a:solidFill>
            </a:endParaRPr>
          </a:p>
        </p:txBody>
      </p:sp>
      <p:sp>
        <p:nvSpPr>
          <p:cNvPr id="31" name="矩形 30"/>
          <p:cNvSpPr>
            <a:spLocks noGrp="1"/>
          </p:cNvSpPr>
          <p:nvPr/>
        </p:nvSpPr>
        <p:spPr>
          <a:xfrm>
            <a:off x="9734550" y="1981200"/>
            <a:ext cx="1428750" cy="38100"/>
          </a:xfrm>
          <a:prstGeom prst="rect">
            <a:avLst/>
          </a:prstGeom>
          <a:solidFill>
            <a:srgbClr val="D89A2B"/>
          </a:solidFill>
          <a:ln w="0">
            <a:noFill/>
            <a:prstDash val="solid"/>
          </a:ln>
        </p:spPr>
      </p:sp>
      <p:sp>
        <p:nvSpPr>
          <p:cNvPr id="32" name="矩形 31"/>
          <p:cNvSpPr>
            <a:spLocks noGrp="1"/>
          </p:cNvSpPr>
          <p:nvPr/>
        </p:nvSpPr>
        <p:spPr>
          <a:xfrm>
            <a:off x="9734550" y="2181225"/>
            <a:ext cx="1428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1">
                <a:solidFill>
                  <a:srgbClr val="102536"/>
                </a:solidFill>
              </a:defRPr>
            </a:pPr>
            <a:r>
              <a:rPr sz="1425" b="1">
                <a:solidFill>
                  <a:srgbClr val="102536"/>
                </a:solidFill>
              </a:rPr>
              <a:t>持续优化</a:t>
            </a:r>
            <a:endParaRPr sz="1425" b="1">
              <a:solidFill>
                <a:srgbClr val="102536"/>
              </a:solidFill>
            </a:endParaRPr>
          </a:p>
        </p:txBody>
      </p:sp>
      <p:sp>
        <p:nvSpPr>
          <p:cNvPr id="33" name="矩形 32"/>
          <p:cNvSpPr>
            <a:spLocks noGrp="1"/>
          </p:cNvSpPr>
          <p:nvPr/>
        </p:nvSpPr>
        <p:spPr>
          <a:xfrm>
            <a:off x="9734550" y="2581275"/>
            <a:ext cx="14668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0">
                <a:solidFill>
                  <a:srgbClr val="607282"/>
                </a:solidFill>
              </a:defRPr>
            </a:pPr>
            <a:r>
              <a:rPr sz="1050" b="0">
                <a:solidFill>
                  <a:srgbClr val="607282"/>
                </a:solidFill>
              </a:rPr>
              <a:t>关键词、选题、结构、发布计划</a:t>
            </a:r>
            <a:endParaRPr sz="1050" b="0">
              <a:solidFill>
                <a:srgbClr val="607282"/>
              </a:solidFill>
            </a:endParaRPr>
          </a:p>
        </p:txBody>
      </p:sp>
      <p:sp>
        <p:nvSpPr>
          <p:cNvPr id="34" name="直接连接符 33"/>
          <p:cNvSpPr>
            <a:spLocks noGrp="1"/>
          </p:cNvSpPr>
          <p:nvPr/>
        </p:nvSpPr>
        <p:spPr>
          <a:xfrm>
            <a:off x="685800" y="3543300"/>
            <a:ext cx="10820400" cy="0"/>
          </a:xfrm>
          <a:prstGeom prst="line">
            <a:avLst/>
          </a:prstGeom>
          <a:noFill/>
          <a:ln w="9525">
            <a:solidFill>
              <a:srgbClr val="D8E1E7"/>
            </a:solidFill>
            <a:prstDash val="solid"/>
          </a:ln>
        </p:spPr>
      </p:sp>
      <p:sp>
        <p:nvSpPr>
          <p:cNvPr id="35" name="矩形 34"/>
          <p:cNvSpPr>
            <a:spLocks noGrp="1"/>
          </p:cNvSpPr>
          <p:nvPr/>
        </p:nvSpPr>
        <p:spPr>
          <a:xfrm>
            <a:off x="685800" y="3752850"/>
            <a:ext cx="3714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02536"/>
                </a:solidFill>
              </a:defRPr>
            </a:pPr>
            <a:r>
              <a:rPr sz="1650" b="1">
                <a:solidFill>
                  <a:srgbClr val="102536"/>
                </a:solidFill>
              </a:rPr>
              <a:t>不同岗位得到的价值</a:t>
            </a:r>
            <a:endParaRPr sz="1650" b="1">
              <a:solidFill>
                <a:srgbClr val="102536"/>
              </a:solidFill>
            </a:endParaRPr>
          </a:p>
        </p:txBody>
      </p:sp>
      <p:sp>
        <p:nvSpPr>
          <p:cNvPr id="36" name="矩形 35"/>
          <p:cNvSpPr>
            <a:spLocks noGrp="1"/>
          </p:cNvSpPr>
          <p:nvPr/>
        </p:nvSpPr>
        <p:spPr>
          <a:xfrm>
            <a:off x="685800" y="4248150"/>
            <a:ext cx="57150" cy="1257300"/>
          </a:xfrm>
          <a:prstGeom prst="rect">
            <a:avLst/>
          </a:prstGeom>
          <a:solidFill>
            <a:srgbClr val="153C55"/>
          </a:solidFill>
          <a:ln w="0">
            <a:noFill/>
            <a:prstDash val="solid"/>
          </a:ln>
        </p:spPr>
      </p:sp>
      <p:sp>
        <p:nvSpPr>
          <p:cNvPr id="37" name="矩形 36"/>
          <p:cNvSpPr>
            <a:spLocks noGrp="1"/>
          </p:cNvSpPr>
          <p:nvPr/>
        </p:nvSpPr>
        <p:spPr>
          <a:xfrm>
            <a:off x="876300" y="4248150"/>
            <a:ext cx="2286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1">
                <a:solidFill>
                  <a:srgbClr val="102536"/>
                </a:solidFill>
              </a:defRPr>
            </a:pPr>
            <a:r>
              <a:rPr sz="1425" b="1">
                <a:solidFill>
                  <a:srgbClr val="102536"/>
                </a:solidFill>
              </a:rPr>
              <a:t>决策与业务</a:t>
            </a:r>
            <a:endParaRPr sz="1425" b="1">
              <a:solidFill>
                <a:srgbClr val="102536"/>
              </a:solidFill>
            </a:endParaRPr>
          </a:p>
        </p:txBody>
      </p:sp>
      <p:sp>
        <p:nvSpPr>
          <p:cNvPr id="38" name="矩形 37"/>
          <p:cNvSpPr>
            <a:spLocks noGrp="1"/>
          </p:cNvSpPr>
          <p:nvPr/>
        </p:nvSpPr>
        <p:spPr>
          <a:xfrm>
            <a:off x="876300" y="4629150"/>
            <a:ext cx="2286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607282"/>
                </a:solidFill>
              </a:defRPr>
            </a:pPr>
            <a:r>
              <a:rPr sz="1050" b="1">
                <a:solidFill>
                  <a:srgbClr val="607282"/>
                </a:solidFill>
              </a:rPr>
              <a:t>企业负责人 / 业务部门负责人</a:t>
            </a:r>
            <a:endParaRPr sz="1050" b="1">
              <a:solidFill>
                <a:srgbClr val="607282"/>
              </a:solidFill>
            </a:endParaRPr>
          </a:p>
        </p:txBody>
      </p:sp>
      <p:sp>
        <p:nvSpPr>
          <p:cNvPr id="39" name="矩形 38"/>
          <p:cNvSpPr>
            <a:spLocks noGrp="1"/>
          </p:cNvSpPr>
          <p:nvPr/>
        </p:nvSpPr>
        <p:spPr>
          <a:xfrm>
            <a:off x="876300" y="5143500"/>
            <a:ext cx="2286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102536"/>
                </a:solidFill>
              </a:defRPr>
            </a:pPr>
            <a:r>
              <a:rPr sz="1125" b="0">
                <a:solidFill>
                  <a:srgbClr val="102536"/>
                </a:solidFill>
              </a:rPr>
              <a:t>看清项目价值，获得业务内容与品牌支撑</a:t>
            </a:r>
            <a:endParaRPr sz="1125" b="0">
              <a:solidFill>
                <a:srgbClr val="102536"/>
              </a:solidFill>
            </a:endParaRPr>
          </a:p>
        </p:txBody>
      </p:sp>
      <p:sp>
        <p:nvSpPr>
          <p:cNvPr id="40" name="直接连接符 39"/>
          <p:cNvSpPr>
            <a:spLocks noGrp="1"/>
          </p:cNvSpPr>
          <p:nvPr/>
        </p:nvSpPr>
        <p:spPr>
          <a:xfrm>
            <a:off x="3219450" y="4238625"/>
            <a:ext cx="0" cy="1466850"/>
          </a:xfrm>
          <a:prstGeom prst="line">
            <a:avLst/>
          </a:prstGeom>
          <a:noFill/>
          <a:ln w="9525">
            <a:solidFill>
              <a:srgbClr val="D8E1E7"/>
            </a:solidFill>
            <a:prstDash val="solid"/>
          </a:ln>
        </p:spPr>
      </p:sp>
      <p:sp>
        <p:nvSpPr>
          <p:cNvPr id="41" name="矩形 40"/>
          <p:cNvSpPr>
            <a:spLocks noGrp="1"/>
          </p:cNvSpPr>
          <p:nvPr/>
        </p:nvSpPr>
        <p:spPr>
          <a:xfrm>
            <a:off x="3390900" y="4248150"/>
            <a:ext cx="57150" cy="1257300"/>
          </a:xfrm>
          <a:prstGeom prst="rect">
            <a:avLst/>
          </a:prstGeom>
          <a:solidFill>
            <a:srgbClr val="2B6F8A"/>
          </a:solidFill>
          <a:ln w="0">
            <a:noFill/>
            <a:prstDash val="solid"/>
          </a:ln>
        </p:spPr>
      </p:sp>
      <p:sp>
        <p:nvSpPr>
          <p:cNvPr id="42" name="矩形 41"/>
          <p:cNvSpPr>
            <a:spLocks noGrp="1"/>
          </p:cNvSpPr>
          <p:nvPr/>
        </p:nvSpPr>
        <p:spPr>
          <a:xfrm>
            <a:off x="3581400" y="4248150"/>
            <a:ext cx="2286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1">
                <a:solidFill>
                  <a:srgbClr val="102536"/>
                </a:solidFill>
              </a:defRPr>
            </a:pPr>
            <a:r>
              <a:rPr sz="1425" b="1">
                <a:solidFill>
                  <a:srgbClr val="102536"/>
                </a:solidFill>
              </a:rPr>
              <a:t>转型与项目</a:t>
            </a:r>
            <a:endParaRPr sz="1425" b="1">
              <a:solidFill>
                <a:srgbClr val="102536"/>
              </a:solidFill>
            </a:endParaRPr>
          </a:p>
        </p:txBody>
      </p:sp>
      <p:sp>
        <p:nvSpPr>
          <p:cNvPr id="43" name="矩形 42"/>
          <p:cNvSpPr>
            <a:spLocks noGrp="1"/>
          </p:cNvSpPr>
          <p:nvPr/>
        </p:nvSpPr>
        <p:spPr>
          <a:xfrm>
            <a:off x="3581400" y="4629150"/>
            <a:ext cx="2286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607282"/>
                </a:solidFill>
              </a:defRPr>
            </a:pPr>
            <a:r>
              <a:rPr sz="1050" b="1">
                <a:solidFill>
                  <a:srgbClr val="607282"/>
                </a:solidFill>
              </a:rPr>
              <a:t>数字化转型负责人 / 项目经理</a:t>
            </a:r>
            <a:endParaRPr sz="1050" b="1">
              <a:solidFill>
                <a:srgbClr val="607282"/>
              </a:solidFill>
            </a:endParaRPr>
          </a:p>
        </p:txBody>
      </p:sp>
      <p:sp>
        <p:nvSpPr>
          <p:cNvPr id="44" name="矩形 43"/>
          <p:cNvSpPr>
            <a:spLocks noGrp="1"/>
          </p:cNvSpPr>
          <p:nvPr/>
        </p:nvSpPr>
        <p:spPr>
          <a:xfrm>
            <a:off x="3581400" y="5143500"/>
            <a:ext cx="2286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102536"/>
                </a:solidFill>
              </a:defRPr>
            </a:pPr>
            <a:r>
              <a:rPr sz="1125" b="0">
                <a:solidFill>
                  <a:srgbClr val="102536"/>
                </a:solidFill>
              </a:rPr>
              <a:t>建立持续体系，管理实施进度与阶段成果</a:t>
            </a:r>
            <a:endParaRPr sz="1125" b="0">
              <a:solidFill>
                <a:srgbClr val="102536"/>
              </a:solidFill>
            </a:endParaRPr>
          </a:p>
        </p:txBody>
      </p:sp>
      <p:sp>
        <p:nvSpPr>
          <p:cNvPr id="45" name="直接连接符 44"/>
          <p:cNvSpPr>
            <a:spLocks noGrp="1"/>
          </p:cNvSpPr>
          <p:nvPr/>
        </p:nvSpPr>
        <p:spPr>
          <a:xfrm>
            <a:off x="5924550" y="4238625"/>
            <a:ext cx="0" cy="1466850"/>
          </a:xfrm>
          <a:prstGeom prst="line">
            <a:avLst/>
          </a:prstGeom>
          <a:noFill/>
          <a:ln w="9525">
            <a:solidFill>
              <a:srgbClr val="D8E1E7"/>
            </a:solidFill>
            <a:prstDash val="solid"/>
          </a:ln>
        </p:spPr>
      </p:sp>
      <p:sp>
        <p:nvSpPr>
          <p:cNvPr id="46" name="矩形 45"/>
          <p:cNvSpPr>
            <a:spLocks noGrp="1"/>
          </p:cNvSpPr>
          <p:nvPr/>
        </p:nvSpPr>
        <p:spPr>
          <a:xfrm>
            <a:off x="6096000" y="4248150"/>
            <a:ext cx="57150" cy="1257300"/>
          </a:xfrm>
          <a:prstGeom prst="rect">
            <a:avLst/>
          </a:prstGeom>
          <a:solidFill>
            <a:srgbClr val="157D79"/>
          </a:solidFill>
          <a:ln w="0">
            <a:noFill/>
            <a:prstDash val="solid"/>
          </a:ln>
        </p:spPr>
      </p:sp>
      <p:sp>
        <p:nvSpPr>
          <p:cNvPr id="47" name="矩形 46"/>
          <p:cNvSpPr>
            <a:spLocks noGrp="1"/>
          </p:cNvSpPr>
          <p:nvPr/>
        </p:nvSpPr>
        <p:spPr>
          <a:xfrm>
            <a:off x="6286500" y="4248150"/>
            <a:ext cx="2286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1">
                <a:solidFill>
                  <a:srgbClr val="102536"/>
                </a:solidFill>
              </a:defRPr>
            </a:pPr>
            <a:r>
              <a:rPr sz="1425" b="1">
                <a:solidFill>
                  <a:srgbClr val="102536"/>
                </a:solidFill>
              </a:rPr>
              <a:t>增长与内容</a:t>
            </a:r>
            <a:endParaRPr sz="1425" b="1">
              <a:solidFill>
                <a:srgbClr val="102536"/>
              </a:solidFill>
            </a:endParaRPr>
          </a:p>
        </p:txBody>
      </p:sp>
      <p:sp>
        <p:nvSpPr>
          <p:cNvPr id="48" name="矩形 47"/>
          <p:cNvSpPr>
            <a:spLocks noGrp="1"/>
          </p:cNvSpPr>
          <p:nvPr/>
        </p:nvSpPr>
        <p:spPr>
          <a:xfrm>
            <a:off x="6286500" y="4629150"/>
            <a:ext cx="2286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607282"/>
                </a:solidFill>
              </a:defRPr>
            </a:pPr>
            <a:r>
              <a:rPr sz="1050" b="1">
                <a:solidFill>
                  <a:srgbClr val="607282"/>
                </a:solidFill>
              </a:rPr>
              <a:t>运营 / 市场 / 新媒体与内容</a:t>
            </a:r>
            <a:endParaRPr sz="1050" b="1">
              <a:solidFill>
                <a:srgbClr val="607282"/>
              </a:solidFill>
            </a:endParaRPr>
          </a:p>
        </p:txBody>
      </p:sp>
      <p:sp>
        <p:nvSpPr>
          <p:cNvPr id="49" name="矩形 48"/>
          <p:cNvSpPr>
            <a:spLocks noGrp="1"/>
          </p:cNvSpPr>
          <p:nvPr/>
        </p:nvSpPr>
        <p:spPr>
          <a:xfrm>
            <a:off x="6286500" y="5143500"/>
            <a:ext cx="2286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102536"/>
                </a:solidFill>
              </a:defRPr>
            </a:pPr>
            <a:r>
              <a:rPr sz="1125" b="0">
                <a:solidFill>
                  <a:srgbClr val="102536"/>
                </a:solidFill>
              </a:rPr>
              <a:t>提升执行效率、AI可见度与品牌表达一致性</a:t>
            </a:r>
            <a:endParaRPr sz="1125" b="0">
              <a:solidFill>
                <a:srgbClr val="102536"/>
              </a:solidFill>
            </a:endParaRPr>
          </a:p>
        </p:txBody>
      </p:sp>
      <p:sp>
        <p:nvSpPr>
          <p:cNvPr id="50" name="直接连接符 49"/>
          <p:cNvSpPr>
            <a:spLocks noGrp="1"/>
          </p:cNvSpPr>
          <p:nvPr/>
        </p:nvSpPr>
        <p:spPr>
          <a:xfrm>
            <a:off x="8629650" y="4238625"/>
            <a:ext cx="0" cy="1466850"/>
          </a:xfrm>
          <a:prstGeom prst="line">
            <a:avLst/>
          </a:prstGeom>
          <a:noFill/>
          <a:ln w="9525">
            <a:solidFill>
              <a:srgbClr val="D8E1E7"/>
            </a:solidFill>
            <a:prstDash val="solid"/>
          </a:ln>
        </p:spPr>
      </p:sp>
      <p:sp>
        <p:nvSpPr>
          <p:cNvPr id="51" name="矩形 50"/>
          <p:cNvSpPr>
            <a:spLocks noGrp="1"/>
          </p:cNvSpPr>
          <p:nvPr/>
        </p:nvSpPr>
        <p:spPr>
          <a:xfrm>
            <a:off x="8801100" y="4248150"/>
            <a:ext cx="57150" cy="1257300"/>
          </a:xfrm>
          <a:prstGeom prst="rect">
            <a:avLst/>
          </a:prstGeom>
          <a:solidFill>
            <a:srgbClr val="D89A2B"/>
          </a:solidFill>
          <a:ln w="0">
            <a:noFill/>
            <a:prstDash val="solid"/>
          </a:ln>
        </p:spPr>
      </p:sp>
      <p:sp>
        <p:nvSpPr>
          <p:cNvPr id="52" name="矩形 51"/>
          <p:cNvSpPr>
            <a:spLocks noGrp="1"/>
          </p:cNvSpPr>
          <p:nvPr/>
        </p:nvSpPr>
        <p:spPr>
          <a:xfrm>
            <a:off x="8991600" y="4248150"/>
            <a:ext cx="2286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1">
                <a:solidFill>
                  <a:srgbClr val="102536"/>
                </a:solidFill>
              </a:defRPr>
            </a:pPr>
            <a:r>
              <a:rPr sz="1425" b="1">
                <a:solidFill>
                  <a:srgbClr val="102536"/>
                </a:solidFill>
              </a:rPr>
              <a:t>转化与保障</a:t>
            </a:r>
            <a:endParaRPr sz="1425" b="1">
              <a:solidFill>
                <a:srgbClr val="102536"/>
              </a:solidFill>
            </a:endParaRPr>
          </a:p>
        </p:txBody>
      </p:sp>
      <p:sp>
        <p:nvSpPr>
          <p:cNvPr id="53" name="矩形 52"/>
          <p:cNvSpPr>
            <a:spLocks noGrp="1"/>
          </p:cNvSpPr>
          <p:nvPr/>
        </p:nvSpPr>
        <p:spPr>
          <a:xfrm>
            <a:off x="8991600" y="4629150"/>
            <a:ext cx="2286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607282"/>
                </a:solidFill>
              </a:defRPr>
            </a:pPr>
            <a:r>
              <a:rPr sz="1050" b="1">
                <a:solidFill>
                  <a:srgbClr val="607282"/>
                </a:solidFill>
              </a:rPr>
              <a:t>销售商务 / 信息化与技术</a:t>
            </a:r>
            <a:endParaRPr sz="1050" b="1">
              <a:solidFill>
                <a:srgbClr val="607282"/>
              </a:solidFill>
            </a:endParaRPr>
          </a:p>
        </p:txBody>
      </p:sp>
      <p:sp>
        <p:nvSpPr>
          <p:cNvPr id="54" name="矩形 53"/>
          <p:cNvSpPr>
            <a:spLocks noGrp="1"/>
          </p:cNvSpPr>
          <p:nvPr/>
        </p:nvSpPr>
        <p:spPr>
          <a:xfrm>
            <a:off x="8991600" y="5143500"/>
            <a:ext cx="2286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102536"/>
                </a:solidFill>
              </a:defRPr>
            </a:pPr>
            <a:r>
              <a:rPr sz="1125" b="0">
                <a:solidFill>
                  <a:srgbClr val="102536"/>
                </a:solidFill>
              </a:rPr>
              <a:t>增强客户信任，保障设备、任务与日志稳定</a:t>
            </a:r>
            <a:endParaRPr sz="1125" b="0">
              <a:solidFill>
                <a:srgbClr val="102536"/>
              </a:solidFill>
            </a:endParaRPr>
          </a:p>
        </p:txBody>
      </p:sp>
      <p:sp>
        <p:nvSpPr>
          <p:cNvPr id="55" name="矩形 54"/>
          <p:cNvSpPr>
            <a:spLocks noGrp="1"/>
          </p:cNvSpPr>
          <p:nvPr/>
        </p:nvSpPr>
        <p:spPr>
          <a:xfrm>
            <a:off x="685800" y="6010275"/>
            <a:ext cx="108204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153C55"/>
                </a:solidFill>
              </a:defRPr>
            </a:pPr>
            <a:r>
              <a:rPr sz="1275" b="1">
                <a:solidFill>
                  <a:srgbClr val="153C55"/>
                </a:solidFill>
              </a:rPr>
              <a:t>监测不是终点，监测结果要回到选题、内容结构与发布计划。</a:t>
            </a:r>
            <a:endParaRPr sz="1275" b="1">
              <a:solidFill>
                <a:srgbClr val="153C55"/>
              </a:solidFill>
            </a:endParaRPr>
          </a:p>
        </p:txBody>
      </p:sp>
      <p:sp>
        <p:nvSpPr>
          <p:cNvPr id="56" name="footer-line-10"/>
          <p:cNvSpPr>
            <a:spLocks noGrp="1"/>
          </p:cNvSpPr>
          <p:nvPr/>
        </p:nvSpPr>
        <p:spPr>
          <a:xfrm>
            <a:off x="609600" y="6505575"/>
            <a:ext cx="10972800" cy="0"/>
          </a:xfrm>
          <a:prstGeom prst="line">
            <a:avLst/>
          </a:prstGeom>
          <a:noFill/>
          <a:ln w="9525">
            <a:solidFill>
              <a:srgbClr val="D8E1E7"/>
            </a:solidFill>
            <a:prstDash val="solid"/>
          </a:ln>
        </p:spPr>
      </p:sp>
      <p:sp>
        <p:nvSpPr>
          <p:cNvPr id="57" name="footer-10"/>
          <p:cNvSpPr>
            <a:spLocks noGrp="1"/>
          </p:cNvSpPr>
          <p:nvPr/>
        </p:nvSpPr>
        <p:spPr>
          <a:xfrm>
            <a:off x="609600" y="6572250"/>
            <a:ext cx="666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25" b="0">
                <a:solidFill>
                  <a:srgbClr val="607282"/>
                </a:solidFill>
              </a:defRPr>
            </a:pPr>
            <a:r>
              <a:rPr sz="825" b="0">
                <a:solidFill>
                  <a:srgbClr val="607282"/>
                </a:solidFill>
              </a:rPr>
              <a:t>武汉自动意志科技有限公司  |  智钳Claw 企业AI智能体解决方案</a:t>
            </a:r>
            <a:endParaRPr sz="825" b="0">
              <a:solidFill>
                <a:srgbClr val="607282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9" name="section-11"/>
          <p:cNvSpPr>
            <a:spLocks noGrp="1"/>
          </p:cNvSpPr>
          <p:nvPr/>
        </p:nvSpPr>
        <p:spPr>
          <a:xfrm>
            <a:off x="609600" y="323850"/>
            <a:ext cx="3143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157D79"/>
                </a:solidFill>
              </a:defRPr>
            </a:pPr>
            <a:r>
              <a:rPr sz="975" b="1">
                <a:solidFill>
                  <a:srgbClr val="157D79"/>
                </a:solidFill>
              </a:rPr>
              <a:t>项目落地</a:t>
            </a:r>
            <a:endParaRPr sz="975" b="1">
              <a:solidFill>
                <a:srgbClr val="157D79"/>
              </a:solidFill>
            </a:endParaRPr>
          </a:p>
        </p:txBody>
      </p:sp>
      <p:sp>
        <p:nvSpPr>
          <p:cNvPr id="2" name="page-11"/>
          <p:cNvSpPr>
            <a:spLocks noGrp="1"/>
          </p:cNvSpPr>
          <p:nvPr/>
        </p:nvSpPr>
        <p:spPr>
          <a:xfrm>
            <a:off x="11144250" y="323850"/>
            <a:ext cx="4381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>
                <a:solidFill>
                  <a:srgbClr val="607282"/>
                </a:solidFill>
              </a:defRPr>
            </a:pPr>
            <a:r>
              <a:rPr sz="975" b="1">
                <a:solidFill>
                  <a:srgbClr val="607282"/>
                </a:solidFill>
              </a:rPr>
              <a:t>11</a:t>
            </a:r>
            <a:endParaRPr sz="975" b="1">
              <a:solidFill>
                <a:srgbClr val="607282"/>
              </a:solidFill>
            </a:endParaRPr>
          </a:p>
        </p:txBody>
      </p:sp>
      <p:sp>
        <p:nvSpPr>
          <p:cNvPr id="3" name="title-11"/>
          <p:cNvSpPr>
            <a:spLocks noGrp="1"/>
          </p:cNvSpPr>
          <p:nvPr/>
        </p:nvSpPr>
        <p:spPr>
          <a:xfrm>
            <a:off x="609600" y="638175"/>
            <a:ext cx="10382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02536"/>
                </a:solidFill>
              </a:defRPr>
            </a:pPr>
            <a:r>
              <a:rPr sz="2850" b="1">
                <a:solidFill>
                  <a:srgbClr val="102536"/>
                </a:solidFill>
              </a:rPr>
              <a:t>从一个高价值场景启动，再逐步扩展企业AI能力</a:t>
            </a:r>
            <a:endParaRPr sz="2850" b="1">
              <a:solidFill>
                <a:srgbClr val="102536"/>
              </a:solidFill>
            </a:endParaRPr>
          </a:p>
        </p:txBody>
      </p:sp>
      <p:sp>
        <p:nvSpPr>
          <p:cNvPr id="4" name="accent-11"/>
          <p:cNvSpPr>
            <a:spLocks noGrp="1"/>
          </p:cNvSpPr>
          <p:nvPr/>
        </p:nvSpPr>
        <p:spPr>
          <a:xfrm>
            <a:off x="609600" y="1276350"/>
            <a:ext cx="552450" cy="38100"/>
          </a:xfrm>
          <a:prstGeom prst="rect">
            <a:avLst/>
          </a:prstGeom>
          <a:solidFill>
            <a:srgbClr val="20A39E"/>
          </a:solidFill>
          <a:ln w="0">
            <a:noFill/>
            <a:prstDash val="solid"/>
          </a:ln>
        </p:spPr>
      </p:sp>
      <p:sp>
        <p:nvSpPr>
          <p:cNvPr id="5" name="直接连接符 4"/>
          <p:cNvSpPr>
            <a:spLocks noGrp="1"/>
          </p:cNvSpPr>
          <p:nvPr/>
        </p:nvSpPr>
        <p:spPr>
          <a:xfrm>
            <a:off x="2533650" y="2143125"/>
            <a:ext cx="323850" cy="0"/>
          </a:xfrm>
          <a:prstGeom prst="line">
            <a:avLst/>
          </a:prstGeom>
          <a:noFill/>
          <a:ln w="28575">
            <a:solidFill>
              <a:srgbClr val="20A39E"/>
            </a:solidFill>
            <a:prstDash val="solid"/>
          </a:ln>
        </p:spPr>
      </p:sp>
      <p:sp>
        <p:nvSpPr>
          <p:cNvPr id="6" name="椭圆 5"/>
          <p:cNvSpPr>
            <a:spLocks noGrp="1"/>
          </p:cNvSpPr>
          <p:nvPr/>
        </p:nvSpPr>
        <p:spPr>
          <a:xfrm>
            <a:off x="685800" y="1933575"/>
            <a:ext cx="438150" cy="438150"/>
          </a:xfrm>
          <a:prstGeom prst="ellipse">
            <a:avLst/>
          </a:prstGeom>
          <a:solidFill>
            <a:srgbClr val="20A39E"/>
          </a:solidFill>
          <a:ln w="0">
            <a:noFill/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685800" y="2047875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01</a:t>
            </a:r>
            <a:endParaRPr sz="900" b="1">
              <a:solidFill>
                <a:srgbClr val="FFFFFF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685800" y="2562225"/>
            <a:ext cx="18669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1">
                <a:solidFill>
                  <a:srgbClr val="102536"/>
                </a:solidFill>
              </a:defRPr>
            </a:pPr>
            <a:r>
              <a:rPr sz="1425" b="1">
                <a:solidFill>
                  <a:srgbClr val="102536"/>
                </a:solidFill>
              </a:rPr>
              <a:t>需求诊断</a:t>
            </a:r>
            <a:endParaRPr sz="1425" b="1">
              <a:solidFill>
                <a:srgbClr val="102536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685800" y="2924175"/>
            <a:ext cx="18669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0">
                <a:solidFill>
                  <a:srgbClr val="607282"/>
                </a:solidFill>
              </a:defRPr>
            </a:pPr>
            <a:r>
              <a:rPr sz="1050" b="0">
                <a:solidFill>
                  <a:srgbClr val="607282"/>
                </a:solidFill>
              </a:rPr>
              <a:t>现状 / 岗位 / 问题 / 目标</a:t>
            </a:r>
            <a:endParaRPr sz="1050" b="0">
              <a:solidFill>
                <a:srgbClr val="607282"/>
              </a:solidFill>
            </a:endParaRPr>
          </a:p>
        </p:txBody>
      </p:sp>
      <p:sp>
        <p:nvSpPr>
          <p:cNvPr id="10" name="直接连接符 9"/>
          <p:cNvSpPr>
            <a:spLocks noGrp="1"/>
          </p:cNvSpPr>
          <p:nvPr/>
        </p:nvSpPr>
        <p:spPr>
          <a:xfrm>
            <a:off x="4705350" y="2143125"/>
            <a:ext cx="323850" cy="0"/>
          </a:xfrm>
          <a:prstGeom prst="line">
            <a:avLst/>
          </a:prstGeom>
          <a:noFill/>
          <a:ln w="28575">
            <a:solidFill>
              <a:srgbClr val="20A39E"/>
            </a:solidFill>
            <a:prstDash val="solid"/>
          </a:ln>
        </p:spPr>
      </p:sp>
      <p:sp>
        <p:nvSpPr>
          <p:cNvPr id="11" name="椭圆 10"/>
          <p:cNvSpPr>
            <a:spLocks noGrp="1"/>
          </p:cNvSpPr>
          <p:nvPr/>
        </p:nvSpPr>
        <p:spPr>
          <a:xfrm>
            <a:off x="2857500" y="1933575"/>
            <a:ext cx="438150" cy="438150"/>
          </a:xfrm>
          <a:prstGeom prst="ellipse">
            <a:avLst/>
          </a:prstGeom>
          <a:solidFill>
            <a:srgbClr val="20A39E"/>
          </a:solidFill>
          <a:ln w="0">
            <a:noFill/>
            <a:prstDash val="solid"/>
          </a:ln>
        </p:spPr>
      </p:sp>
      <p:sp>
        <p:nvSpPr>
          <p:cNvPr id="12" name="矩形 11"/>
          <p:cNvSpPr>
            <a:spLocks noGrp="1"/>
          </p:cNvSpPr>
          <p:nvPr/>
        </p:nvSpPr>
        <p:spPr>
          <a:xfrm>
            <a:off x="2857500" y="2047875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02</a:t>
            </a:r>
            <a:endParaRPr sz="900" b="1">
              <a:solidFill>
                <a:srgbClr val="FFFFFF"/>
              </a:solidFill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2857500" y="2562225"/>
            <a:ext cx="18669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1">
                <a:solidFill>
                  <a:srgbClr val="102536"/>
                </a:solidFill>
              </a:defRPr>
            </a:pPr>
            <a:r>
              <a:rPr sz="1425" b="1">
                <a:solidFill>
                  <a:srgbClr val="102536"/>
                </a:solidFill>
              </a:rPr>
              <a:t>方案设计</a:t>
            </a:r>
            <a:endParaRPr sz="1425" b="1">
              <a:solidFill>
                <a:srgbClr val="102536"/>
              </a:solidFill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2857500" y="2924175"/>
            <a:ext cx="18669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0">
                <a:solidFill>
                  <a:srgbClr val="607282"/>
                </a:solidFill>
              </a:defRPr>
            </a:pPr>
            <a:r>
              <a:rPr sz="1050" b="0">
                <a:solidFill>
                  <a:srgbClr val="607282"/>
                </a:solidFill>
              </a:rPr>
              <a:t>配置 / 部署 / 权限 / 流程</a:t>
            </a:r>
            <a:endParaRPr sz="1050" b="0">
              <a:solidFill>
                <a:srgbClr val="607282"/>
              </a:solidFill>
            </a:endParaRPr>
          </a:p>
        </p:txBody>
      </p:sp>
      <p:sp>
        <p:nvSpPr>
          <p:cNvPr id="15" name="直接连接符 14"/>
          <p:cNvSpPr>
            <a:spLocks noGrp="1"/>
          </p:cNvSpPr>
          <p:nvPr/>
        </p:nvSpPr>
        <p:spPr>
          <a:xfrm>
            <a:off x="6877050" y="2143125"/>
            <a:ext cx="323850" cy="0"/>
          </a:xfrm>
          <a:prstGeom prst="line">
            <a:avLst/>
          </a:prstGeom>
          <a:noFill/>
          <a:ln w="28575">
            <a:solidFill>
              <a:srgbClr val="20A39E"/>
            </a:solidFill>
            <a:prstDash val="solid"/>
          </a:ln>
        </p:spPr>
      </p:sp>
      <p:sp>
        <p:nvSpPr>
          <p:cNvPr id="16" name="椭圆 15"/>
          <p:cNvSpPr>
            <a:spLocks noGrp="1"/>
          </p:cNvSpPr>
          <p:nvPr/>
        </p:nvSpPr>
        <p:spPr>
          <a:xfrm>
            <a:off x="5029200" y="1933575"/>
            <a:ext cx="438150" cy="438150"/>
          </a:xfrm>
          <a:prstGeom prst="ellipse">
            <a:avLst/>
          </a:prstGeom>
          <a:solidFill>
            <a:srgbClr val="20A39E"/>
          </a:solidFill>
          <a:ln w="0">
            <a:noFill/>
            <a:prstDash val="solid"/>
          </a:ln>
        </p:spPr>
      </p:sp>
      <p:sp>
        <p:nvSpPr>
          <p:cNvPr id="17" name="矩形 16"/>
          <p:cNvSpPr>
            <a:spLocks noGrp="1"/>
          </p:cNvSpPr>
          <p:nvPr/>
        </p:nvSpPr>
        <p:spPr>
          <a:xfrm>
            <a:off x="5029200" y="2047875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03</a:t>
            </a:r>
            <a:endParaRPr sz="900" b="1">
              <a:solidFill>
                <a:srgbClr val="FFFFFF"/>
              </a:solidFill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5029200" y="2562225"/>
            <a:ext cx="18669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1">
                <a:solidFill>
                  <a:srgbClr val="102536"/>
                </a:solidFill>
              </a:defRPr>
            </a:pPr>
            <a:r>
              <a:rPr sz="1425" b="1">
                <a:solidFill>
                  <a:srgbClr val="102536"/>
                </a:solidFill>
              </a:rPr>
              <a:t>部署配置</a:t>
            </a:r>
            <a:endParaRPr sz="1425" b="1">
              <a:solidFill>
                <a:srgbClr val="102536"/>
              </a:solidFill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5029200" y="2924175"/>
            <a:ext cx="18669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0">
                <a:solidFill>
                  <a:srgbClr val="607282"/>
                </a:solidFill>
              </a:defRPr>
            </a:pPr>
            <a:r>
              <a:rPr sz="1050" b="0">
                <a:solidFill>
                  <a:srgbClr val="607282"/>
                </a:solidFill>
              </a:rPr>
              <a:t>盒子 / Agent / 控制中心 / 资料</a:t>
            </a:r>
            <a:endParaRPr sz="1050" b="0">
              <a:solidFill>
                <a:srgbClr val="607282"/>
              </a:solidFill>
            </a:endParaRPr>
          </a:p>
        </p:txBody>
      </p:sp>
      <p:sp>
        <p:nvSpPr>
          <p:cNvPr id="20" name="直接连接符 19"/>
          <p:cNvSpPr>
            <a:spLocks noGrp="1"/>
          </p:cNvSpPr>
          <p:nvPr/>
        </p:nvSpPr>
        <p:spPr>
          <a:xfrm>
            <a:off x="9048750" y="2143125"/>
            <a:ext cx="323850" cy="0"/>
          </a:xfrm>
          <a:prstGeom prst="line">
            <a:avLst/>
          </a:prstGeom>
          <a:noFill/>
          <a:ln w="28575">
            <a:solidFill>
              <a:srgbClr val="20A39E"/>
            </a:solidFill>
            <a:prstDash val="solid"/>
          </a:ln>
        </p:spPr>
      </p:sp>
      <p:sp>
        <p:nvSpPr>
          <p:cNvPr id="21" name="椭圆 20"/>
          <p:cNvSpPr>
            <a:spLocks noGrp="1"/>
          </p:cNvSpPr>
          <p:nvPr/>
        </p:nvSpPr>
        <p:spPr>
          <a:xfrm>
            <a:off x="7200900" y="1933575"/>
            <a:ext cx="438150" cy="438150"/>
          </a:xfrm>
          <a:prstGeom prst="ellipse">
            <a:avLst/>
          </a:prstGeom>
          <a:solidFill>
            <a:srgbClr val="20A39E"/>
          </a:solidFill>
          <a:ln w="0">
            <a:noFill/>
            <a:prstDash val="solid"/>
          </a:ln>
        </p:spPr>
      </p:sp>
      <p:sp>
        <p:nvSpPr>
          <p:cNvPr id="22" name="矩形 21"/>
          <p:cNvSpPr>
            <a:spLocks noGrp="1"/>
          </p:cNvSpPr>
          <p:nvPr/>
        </p:nvSpPr>
        <p:spPr>
          <a:xfrm>
            <a:off x="7200900" y="2047875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04</a:t>
            </a:r>
            <a:endParaRPr sz="900" b="1">
              <a:solidFill>
                <a:srgbClr val="FFFFFF"/>
              </a:solidFill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7200900" y="2562225"/>
            <a:ext cx="18669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1">
                <a:solidFill>
                  <a:srgbClr val="102536"/>
                </a:solidFill>
              </a:defRPr>
            </a:pPr>
            <a:r>
              <a:rPr sz="1425" b="1">
                <a:solidFill>
                  <a:srgbClr val="102536"/>
                </a:solidFill>
              </a:rPr>
              <a:t>测试培训</a:t>
            </a:r>
            <a:endParaRPr sz="1425" b="1">
              <a:solidFill>
                <a:srgbClr val="102536"/>
              </a:solidFill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7200900" y="2924175"/>
            <a:ext cx="18669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0">
                <a:solidFill>
                  <a:srgbClr val="607282"/>
                </a:solidFill>
              </a:defRPr>
            </a:pPr>
            <a:r>
              <a:rPr sz="1050" b="0">
                <a:solidFill>
                  <a:srgbClr val="607282"/>
                </a:solidFill>
              </a:rPr>
              <a:t>功能 / 任务 / 接管 / 岗位</a:t>
            </a:r>
            <a:endParaRPr sz="1050" b="0">
              <a:solidFill>
                <a:srgbClr val="607282"/>
              </a:solidFill>
            </a:endParaRPr>
          </a:p>
        </p:txBody>
      </p:sp>
      <p:sp>
        <p:nvSpPr>
          <p:cNvPr id="25" name="椭圆 24"/>
          <p:cNvSpPr>
            <a:spLocks noGrp="1"/>
          </p:cNvSpPr>
          <p:nvPr/>
        </p:nvSpPr>
        <p:spPr>
          <a:xfrm>
            <a:off x="9372600" y="1933575"/>
            <a:ext cx="438150" cy="438150"/>
          </a:xfrm>
          <a:prstGeom prst="ellipse">
            <a:avLst/>
          </a:prstGeom>
          <a:solidFill>
            <a:srgbClr val="D89A2B"/>
          </a:solidFill>
          <a:ln w="0">
            <a:noFill/>
            <a:prstDash val="solid"/>
          </a:ln>
        </p:spPr>
      </p:sp>
      <p:sp>
        <p:nvSpPr>
          <p:cNvPr id="26" name="矩形 25"/>
          <p:cNvSpPr>
            <a:spLocks noGrp="1"/>
          </p:cNvSpPr>
          <p:nvPr/>
        </p:nvSpPr>
        <p:spPr>
          <a:xfrm>
            <a:off x="9372600" y="2047875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05</a:t>
            </a:r>
            <a:endParaRPr sz="900" b="1">
              <a:solidFill>
                <a:srgbClr val="FFFFFF"/>
              </a:solidFill>
            </a:endParaRPr>
          </a:p>
        </p:txBody>
      </p:sp>
      <p:sp>
        <p:nvSpPr>
          <p:cNvPr id="27" name="矩形 26"/>
          <p:cNvSpPr>
            <a:spLocks noGrp="1"/>
          </p:cNvSpPr>
          <p:nvPr/>
        </p:nvSpPr>
        <p:spPr>
          <a:xfrm>
            <a:off x="9372600" y="2562225"/>
            <a:ext cx="18669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1">
                <a:solidFill>
                  <a:srgbClr val="102536"/>
                </a:solidFill>
              </a:defRPr>
            </a:pPr>
            <a:r>
              <a:rPr sz="1425" b="1">
                <a:solidFill>
                  <a:srgbClr val="102536"/>
                </a:solidFill>
              </a:rPr>
              <a:t>持续运营</a:t>
            </a:r>
            <a:endParaRPr sz="1425" b="1">
              <a:solidFill>
                <a:srgbClr val="102536"/>
              </a:solidFill>
            </a:endParaRPr>
          </a:p>
        </p:txBody>
      </p:sp>
      <p:sp>
        <p:nvSpPr>
          <p:cNvPr id="28" name="矩形 27"/>
          <p:cNvSpPr>
            <a:spLocks noGrp="1"/>
          </p:cNvSpPr>
          <p:nvPr/>
        </p:nvSpPr>
        <p:spPr>
          <a:xfrm>
            <a:off x="9372600" y="2924175"/>
            <a:ext cx="18669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0">
                <a:solidFill>
                  <a:srgbClr val="607282"/>
                </a:solidFill>
              </a:defRPr>
            </a:pPr>
            <a:r>
              <a:rPr sz="1050" b="0">
                <a:solidFill>
                  <a:srgbClr val="607282"/>
                </a:solidFill>
              </a:rPr>
              <a:t>监测 / 规则 / 资料 / 升级</a:t>
            </a:r>
            <a:endParaRPr sz="1050" b="0">
              <a:solidFill>
                <a:srgbClr val="607282"/>
              </a:solidFill>
            </a:endParaRPr>
          </a:p>
        </p:txBody>
      </p:sp>
      <p:sp>
        <p:nvSpPr>
          <p:cNvPr id="29" name="直接连接符 28"/>
          <p:cNvSpPr>
            <a:spLocks noGrp="1"/>
          </p:cNvSpPr>
          <p:nvPr/>
        </p:nvSpPr>
        <p:spPr>
          <a:xfrm>
            <a:off x="685800" y="3600450"/>
            <a:ext cx="10820400" cy="0"/>
          </a:xfrm>
          <a:prstGeom prst="line">
            <a:avLst/>
          </a:prstGeom>
          <a:noFill/>
          <a:ln w="9525">
            <a:solidFill>
              <a:srgbClr val="D8E1E7"/>
            </a:solidFill>
            <a:prstDash val="solid"/>
          </a:ln>
        </p:spPr>
      </p:sp>
      <p:sp>
        <p:nvSpPr>
          <p:cNvPr id="30" name="矩形 29"/>
          <p:cNvSpPr>
            <a:spLocks noGrp="1"/>
          </p:cNvSpPr>
          <p:nvPr/>
        </p:nvSpPr>
        <p:spPr>
          <a:xfrm>
            <a:off x="685800" y="3857625"/>
            <a:ext cx="2476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02536"/>
                </a:solidFill>
              </a:defRPr>
            </a:pPr>
            <a:r>
              <a:rPr sz="1650" b="1">
                <a:solidFill>
                  <a:srgbClr val="102536"/>
                </a:solidFill>
              </a:rPr>
              <a:t>核心优势</a:t>
            </a:r>
            <a:endParaRPr sz="1650" b="1">
              <a:solidFill>
                <a:srgbClr val="102536"/>
              </a:solidFill>
            </a:endParaRPr>
          </a:p>
        </p:txBody>
      </p:sp>
      <p:sp>
        <p:nvSpPr>
          <p:cNvPr id="31" name="椭圆 30"/>
          <p:cNvSpPr>
            <a:spLocks noGrp="1"/>
          </p:cNvSpPr>
          <p:nvPr/>
        </p:nvSpPr>
        <p:spPr>
          <a:xfrm>
            <a:off x="685800" y="4429125"/>
            <a:ext cx="95250" cy="95250"/>
          </a:xfrm>
          <a:prstGeom prst="ellipse">
            <a:avLst/>
          </a:prstGeom>
          <a:solidFill>
            <a:srgbClr val="20A39E"/>
          </a:solidFill>
          <a:ln w="0">
            <a:noFill/>
            <a:prstDash val="solid"/>
          </a:ln>
        </p:spPr>
      </p:sp>
      <p:sp>
        <p:nvSpPr>
          <p:cNvPr id="32" name="矩形 31"/>
          <p:cNvSpPr>
            <a:spLocks noGrp="1"/>
          </p:cNvSpPr>
          <p:nvPr/>
        </p:nvSpPr>
        <p:spPr>
          <a:xfrm>
            <a:off x="876300" y="4362450"/>
            <a:ext cx="13811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02536"/>
                </a:solidFill>
              </a:defRPr>
            </a:pPr>
            <a:r>
              <a:rPr sz="1200" b="1">
                <a:solidFill>
                  <a:srgbClr val="102536"/>
                </a:solidFill>
              </a:rPr>
              <a:t>软硬一体</a:t>
            </a:r>
            <a:endParaRPr sz="1200" b="1">
              <a:solidFill>
                <a:srgbClr val="102536"/>
              </a:solidFill>
            </a:endParaRPr>
          </a:p>
        </p:txBody>
      </p:sp>
      <p:sp>
        <p:nvSpPr>
          <p:cNvPr id="33" name="椭圆 32"/>
          <p:cNvSpPr>
            <a:spLocks noGrp="1"/>
          </p:cNvSpPr>
          <p:nvPr/>
        </p:nvSpPr>
        <p:spPr>
          <a:xfrm>
            <a:off x="2305050" y="4429125"/>
            <a:ext cx="95250" cy="95250"/>
          </a:xfrm>
          <a:prstGeom prst="ellipse">
            <a:avLst/>
          </a:prstGeom>
          <a:solidFill>
            <a:srgbClr val="20A39E"/>
          </a:solidFill>
          <a:ln w="0">
            <a:noFill/>
            <a:prstDash val="solid"/>
          </a:ln>
        </p:spPr>
      </p:sp>
      <p:sp>
        <p:nvSpPr>
          <p:cNvPr id="34" name="矩形 33"/>
          <p:cNvSpPr>
            <a:spLocks noGrp="1"/>
          </p:cNvSpPr>
          <p:nvPr/>
        </p:nvSpPr>
        <p:spPr>
          <a:xfrm>
            <a:off x="2495550" y="4362450"/>
            <a:ext cx="13811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02536"/>
                </a:solidFill>
              </a:defRPr>
            </a:pPr>
            <a:r>
              <a:rPr sz="1200" b="1">
                <a:solidFill>
                  <a:srgbClr val="102536"/>
                </a:solidFill>
              </a:rPr>
              <a:t>简单易用</a:t>
            </a:r>
            <a:endParaRPr sz="1200" b="1">
              <a:solidFill>
                <a:srgbClr val="102536"/>
              </a:solidFill>
            </a:endParaRPr>
          </a:p>
        </p:txBody>
      </p:sp>
      <p:sp>
        <p:nvSpPr>
          <p:cNvPr id="35" name="椭圆 34"/>
          <p:cNvSpPr>
            <a:spLocks noGrp="1"/>
          </p:cNvSpPr>
          <p:nvPr/>
        </p:nvSpPr>
        <p:spPr>
          <a:xfrm>
            <a:off x="3924300" y="4429125"/>
            <a:ext cx="95250" cy="95250"/>
          </a:xfrm>
          <a:prstGeom prst="ellipse">
            <a:avLst/>
          </a:prstGeom>
          <a:solidFill>
            <a:srgbClr val="20A39E"/>
          </a:solidFill>
          <a:ln w="0">
            <a:noFill/>
            <a:prstDash val="solid"/>
          </a:ln>
        </p:spPr>
      </p:sp>
      <p:sp>
        <p:nvSpPr>
          <p:cNvPr id="36" name="矩形 35"/>
          <p:cNvSpPr>
            <a:spLocks noGrp="1"/>
          </p:cNvSpPr>
          <p:nvPr/>
        </p:nvSpPr>
        <p:spPr>
          <a:xfrm>
            <a:off x="4114800" y="4362450"/>
            <a:ext cx="13811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02536"/>
                </a:solidFill>
              </a:defRPr>
            </a:pPr>
            <a:r>
              <a:rPr sz="1200" b="1">
                <a:solidFill>
                  <a:srgbClr val="102536"/>
                </a:solidFill>
              </a:rPr>
              <a:t>AI可执行任务</a:t>
            </a:r>
            <a:endParaRPr sz="1200" b="1">
              <a:solidFill>
                <a:srgbClr val="102536"/>
              </a:solidFill>
            </a:endParaRPr>
          </a:p>
        </p:txBody>
      </p:sp>
      <p:sp>
        <p:nvSpPr>
          <p:cNvPr id="37" name="椭圆 36"/>
          <p:cNvSpPr>
            <a:spLocks noGrp="1"/>
          </p:cNvSpPr>
          <p:nvPr/>
        </p:nvSpPr>
        <p:spPr>
          <a:xfrm>
            <a:off x="5543550" y="4429125"/>
            <a:ext cx="95250" cy="95250"/>
          </a:xfrm>
          <a:prstGeom prst="ellipse">
            <a:avLst/>
          </a:prstGeom>
          <a:solidFill>
            <a:srgbClr val="20A39E"/>
          </a:solidFill>
          <a:ln w="0">
            <a:noFill/>
            <a:prstDash val="solid"/>
          </a:ln>
        </p:spPr>
      </p:sp>
      <p:sp>
        <p:nvSpPr>
          <p:cNvPr id="38" name="矩形 37"/>
          <p:cNvSpPr>
            <a:spLocks noGrp="1"/>
          </p:cNvSpPr>
          <p:nvPr/>
        </p:nvSpPr>
        <p:spPr>
          <a:xfrm>
            <a:off x="5734050" y="4362450"/>
            <a:ext cx="13811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02536"/>
                </a:solidFill>
              </a:defRPr>
            </a:pPr>
            <a:r>
              <a:rPr sz="1200" b="1">
                <a:solidFill>
                  <a:srgbClr val="102536"/>
                </a:solidFill>
              </a:rPr>
              <a:t>统一管理</a:t>
            </a:r>
            <a:endParaRPr sz="1200" b="1">
              <a:solidFill>
                <a:srgbClr val="102536"/>
              </a:solidFill>
            </a:endParaRPr>
          </a:p>
        </p:txBody>
      </p:sp>
      <p:sp>
        <p:nvSpPr>
          <p:cNvPr id="39" name="椭圆 38"/>
          <p:cNvSpPr>
            <a:spLocks noGrp="1"/>
          </p:cNvSpPr>
          <p:nvPr/>
        </p:nvSpPr>
        <p:spPr>
          <a:xfrm>
            <a:off x="685800" y="4905375"/>
            <a:ext cx="95250" cy="95250"/>
          </a:xfrm>
          <a:prstGeom prst="ellipse">
            <a:avLst/>
          </a:prstGeom>
          <a:solidFill>
            <a:srgbClr val="2B6F8A"/>
          </a:solidFill>
          <a:ln w="0">
            <a:noFill/>
            <a:prstDash val="solid"/>
          </a:ln>
        </p:spPr>
      </p:sp>
      <p:sp>
        <p:nvSpPr>
          <p:cNvPr id="40" name="矩形 39"/>
          <p:cNvSpPr>
            <a:spLocks noGrp="1"/>
          </p:cNvSpPr>
          <p:nvPr/>
        </p:nvSpPr>
        <p:spPr>
          <a:xfrm>
            <a:off x="876300" y="4838700"/>
            <a:ext cx="13811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02536"/>
                </a:solidFill>
              </a:defRPr>
            </a:pPr>
            <a:r>
              <a:rPr sz="1200" b="1">
                <a:solidFill>
                  <a:srgbClr val="102536"/>
                </a:solidFill>
              </a:rPr>
              <a:t>现场部署</a:t>
            </a:r>
            <a:endParaRPr sz="1200" b="1">
              <a:solidFill>
                <a:srgbClr val="102536"/>
              </a:solidFill>
            </a:endParaRPr>
          </a:p>
        </p:txBody>
      </p:sp>
      <p:sp>
        <p:nvSpPr>
          <p:cNvPr id="41" name="椭圆 40"/>
          <p:cNvSpPr>
            <a:spLocks noGrp="1"/>
          </p:cNvSpPr>
          <p:nvPr/>
        </p:nvSpPr>
        <p:spPr>
          <a:xfrm>
            <a:off x="2305050" y="4905375"/>
            <a:ext cx="95250" cy="95250"/>
          </a:xfrm>
          <a:prstGeom prst="ellipse">
            <a:avLst/>
          </a:prstGeom>
          <a:solidFill>
            <a:srgbClr val="2B6F8A"/>
          </a:solidFill>
          <a:ln w="0">
            <a:noFill/>
            <a:prstDash val="solid"/>
          </a:ln>
        </p:spPr>
      </p:sp>
      <p:sp>
        <p:nvSpPr>
          <p:cNvPr id="42" name="矩形 41"/>
          <p:cNvSpPr>
            <a:spLocks noGrp="1"/>
          </p:cNvSpPr>
          <p:nvPr/>
        </p:nvSpPr>
        <p:spPr>
          <a:xfrm>
            <a:off x="2495550" y="4838700"/>
            <a:ext cx="13811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02536"/>
                </a:solidFill>
              </a:defRPr>
            </a:pPr>
            <a:r>
              <a:rPr sz="1200" b="1">
                <a:solidFill>
                  <a:srgbClr val="102536"/>
                </a:solidFill>
              </a:rPr>
              <a:t>持续运营</a:t>
            </a:r>
            <a:endParaRPr sz="1200" b="1">
              <a:solidFill>
                <a:srgbClr val="102536"/>
              </a:solidFill>
            </a:endParaRPr>
          </a:p>
        </p:txBody>
      </p:sp>
      <p:sp>
        <p:nvSpPr>
          <p:cNvPr id="43" name="椭圆 42"/>
          <p:cNvSpPr>
            <a:spLocks noGrp="1"/>
          </p:cNvSpPr>
          <p:nvPr/>
        </p:nvSpPr>
        <p:spPr>
          <a:xfrm>
            <a:off x="3924300" y="4905375"/>
            <a:ext cx="95250" cy="95250"/>
          </a:xfrm>
          <a:prstGeom prst="ellipse">
            <a:avLst/>
          </a:prstGeom>
          <a:solidFill>
            <a:srgbClr val="2B6F8A"/>
          </a:solidFill>
          <a:ln w="0">
            <a:noFill/>
            <a:prstDash val="solid"/>
          </a:ln>
        </p:spPr>
      </p:sp>
      <p:sp>
        <p:nvSpPr>
          <p:cNvPr id="44" name="矩形 43"/>
          <p:cNvSpPr>
            <a:spLocks noGrp="1"/>
          </p:cNvSpPr>
          <p:nvPr/>
        </p:nvSpPr>
        <p:spPr>
          <a:xfrm>
            <a:off x="4114800" y="4838700"/>
            <a:ext cx="13811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02536"/>
                </a:solidFill>
              </a:defRPr>
            </a:pPr>
            <a:r>
              <a:rPr sz="1200" b="1">
                <a:solidFill>
                  <a:srgbClr val="102536"/>
                </a:solidFill>
              </a:rPr>
              <a:t>渐进式扩展</a:t>
            </a:r>
            <a:endParaRPr sz="1200" b="1">
              <a:solidFill>
                <a:srgbClr val="102536"/>
              </a:solidFill>
            </a:endParaRPr>
          </a:p>
        </p:txBody>
      </p:sp>
      <p:sp>
        <p:nvSpPr>
          <p:cNvPr id="45" name="矩形 44"/>
          <p:cNvSpPr>
            <a:spLocks noGrp="1"/>
          </p:cNvSpPr>
          <p:nvPr/>
        </p:nvSpPr>
        <p:spPr>
          <a:xfrm>
            <a:off x="7524750" y="3857625"/>
            <a:ext cx="3981450" cy="163830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E7"/>
            </a:solidFill>
            <a:prstDash val="solid"/>
          </a:ln>
        </p:spPr>
      </p:sp>
      <p:sp>
        <p:nvSpPr>
          <p:cNvPr id="46" name="矩形 45"/>
          <p:cNvSpPr>
            <a:spLocks noGrp="1"/>
          </p:cNvSpPr>
          <p:nvPr/>
        </p:nvSpPr>
        <p:spPr>
          <a:xfrm>
            <a:off x="7772400" y="4048125"/>
            <a:ext cx="2000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02536"/>
                </a:solidFill>
              </a:defRPr>
            </a:pPr>
            <a:r>
              <a:rPr sz="1650" b="1">
                <a:solidFill>
                  <a:srgbClr val="102536"/>
                </a:solidFill>
              </a:rPr>
              <a:t>合作方式</a:t>
            </a:r>
            <a:endParaRPr sz="1650" b="1">
              <a:solidFill>
                <a:srgbClr val="102536"/>
              </a:solidFill>
            </a:endParaRPr>
          </a:p>
        </p:txBody>
      </p:sp>
      <p:sp>
        <p:nvSpPr>
          <p:cNvPr id="47" name="矩形 46"/>
          <p:cNvSpPr>
            <a:spLocks noGrp="1"/>
          </p:cNvSpPr>
          <p:nvPr/>
        </p:nvSpPr>
        <p:spPr>
          <a:xfrm>
            <a:off x="7772400" y="4524375"/>
            <a:ext cx="3238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25" b="1">
                <a:solidFill>
                  <a:srgbClr val="D89A2B"/>
                </a:solidFill>
              </a:defRPr>
            </a:pPr>
            <a:r>
              <a:rPr sz="825" b="1">
                <a:solidFill>
                  <a:srgbClr val="D89A2B"/>
                </a:solidFill>
              </a:rPr>
              <a:t>01</a:t>
            </a:r>
            <a:endParaRPr sz="825" b="1">
              <a:solidFill>
                <a:srgbClr val="D89A2B"/>
              </a:solidFill>
            </a:endParaRPr>
          </a:p>
        </p:txBody>
      </p:sp>
      <p:sp>
        <p:nvSpPr>
          <p:cNvPr id="48" name="矩形 47"/>
          <p:cNvSpPr>
            <a:spLocks noGrp="1"/>
          </p:cNvSpPr>
          <p:nvPr/>
        </p:nvSpPr>
        <p:spPr>
          <a:xfrm>
            <a:off x="8134350" y="4505325"/>
            <a:ext cx="13525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02536"/>
                </a:solidFill>
              </a:defRPr>
            </a:pPr>
            <a:r>
              <a:rPr sz="1200" b="1">
                <a:solidFill>
                  <a:srgbClr val="102536"/>
                </a:solidFill>
              </a:rPr>
              <a:t>标准产品合作</a:t>
            </a:r>
            <a:endParaRPr sz="1200" b="1">
              <a:solidFill>
                <a:srgbClr val="102536"/>
              </a:solidFill>
            </a:endParaRPr>
          </a:p>
        </p:txBody>
      </p:sp>
      <p:sp>
        <p:nvSpPr>
          <p:cNvPr id="49" name="矩形 48"/>
          <p:cNvSpPr>
            <a:spLocks noGrp="1"/>
          </p:cNvSpPr>
          <p:nvPr/>
        </p:nvSpPr>
        <p:spPr>
          <a:xfrm>
            <a:off x="9563100" y="4524375"/>
            <a:ext cx="3238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25" b="1">
                <a:solidFill>
                  <a:srgbClr val="D89A2B"/>
                </a:solidFill>
              </a:defRPr>
            </a:pPr>
            <a:r>
              <a:rPr sz="825" b="1">
                <a:solidFill>
                  <a:srgbClr val="D89A2B"/>
                </a:solidFill>
              </a:rPr>
              <a:t>02</a:t>
            </a:r>
            <a:endParaRPr sz="825" b="1">
              <a:solidFill>
                <a:srgbClr val="D89A2B"/>
              </a:solidFill>
            </a:endParaRPr>
          </a:p>
        </p:txBody>
      </p:sp>
      <p:sp>
        <p:nvSpPr>
          <p:cNvPr id="50" name="矩形 49"/>
          <p:cNvSpPr>
            <a:spLocks noGrp="1"/>
          </p:cNvSpPr>
          <p:nvPr/>
        </p:nvSpPr>
        <p:spPr>
          <a:xfrm>
            <a:off x="9925050" y="4505325"/>
            <a:ext cx="13525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02536"/>
                </a:solidFill>
              </a:defRPr>
            </a:pPr>
            <a:r>
              <a:rPr sz="1200" b="1">
                <a:solidFill>
                  <a:srgbClr val="102536"/>
                </a:solidFill>
              </a:rPr>
              <a:t>GEO运营服务</a:t>
            </a:r>
            <a:endParaRPr sz="1200" b="1">
              <a:solidFill>
                <a:srgbClr val="102536"/>
              </a:solidFill>
            </a:endParaRPr>
          </a:p>
        </p:txBody>
      </p:sp>
      <p:sp>
        <p:nvSpPr>
          <p:cNvPr id="51" name="矩形 50"/>
          <p:cNvSpPr>
            <a:spLocks noGrp="1"/>
          </p:cNvSpPr>
          <p:nvPr/>
        </p:nvSpPr>
        <p:spPr>
          <a:xfrm>
            <a:off x="7772400" y="5019675"/>
            <a:ext cx="3238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25" b="1">
                <a:solidFill>
                  <a:srgbClr val="D89A2B"/>
                </a:solidFill>
              </a:defRPr>
            </a:pPr>
            <a:r>
              <a:rPr sz="825" b="1">
                <a:solidFill>
                  <a:srgbClr val="D89A2B"/>
                </a:solidFill>
              </a:rPr>
              <a:t>03</a:t>
            </a:r>
            <a:endParaRPr sz="825" b="1">
              <a:solidFill>
                <a:srgbClr val="D89A2B"/>
              </a:solidFill>
            </a:endParaRPr>
          </a:p>
        </p:txBody>
      </p:sp>
      <p:sp>
        <p:nvSpPr>
          <p:cNvPr id="52" name="矩形 51"/>
          <p:cNvSpPr>
            <a:spLocks noGrp="1"/>
          </p:cNvSpPr>
          <p:nvPr/>
        </p:nvSpPr>
        <p:spPr>
          <a:xfrm>
            <a:off x="8134350" y="5000625"/>
            <a:ext cx="13525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02536"/>
                </a:solidFill>
              </a:defRPr>
            </a:pPr>
            <a:r>
              <a:rPr sz="1200" b="1">
                <a:solidFill>
                  <a:srgbClr val="102536"/>
                </a:solidFill>
              </a:rPr>
              <a:t>企业定制项目</a:t>
            </a:r>
            <a:endParaRPr sz="1200" b="1">
              <a:solidFill>
                <a:srgbClr val="102536"/>
              </a:solidFill>
            </a:endParaRPr>
          </a:p>
        </p:txBody>
      </p:sp>
      <p:sp>
        <p:nvSpPr>
          <p:cNvPr id="53" name="矩形 52"/>
          <p:cNvSpPr>
            <a:spLocks noGrp="1"/>
          </p:cNvSpPr>
          <p:nvPr/>
        </p:nvSpPr>
        <p:spPr>
          <a:xfrm>
            <a:off x="9563100" y="5019675"/>
            <a:ext cx="3238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25" b="1">
                <a:solidFill>
                  <a:srgbClr val="D89A2B"/>
                </a:solidFill>
              </a:defRPr>
            </a:pPr>
            <a:r>
              <a:rPr sz="825" b="1">
                <a:solidFill>
                  <a:srgbClr val="D89A2B"/>
                </a:solidFill>
              </a:rPr>
              <a:t>04</a:t>
            </a:r>
            <a:endParaRPr sz="825" b="1">
              <a:solidFill>
                <a:srgbClr val="D89A2B"/>
              </a:solidFill>
            </a:endParaRPr>
          </a:p>
        </p:txBody>
      </p:sp>
      <p:sp>
        <p:nvSpPr>
          <p:cNvPr id="54" name="矩形 53"/>
          <p:cNvSpPr>
            <a:spLocks noGrp="1"/>
          </p:cNvSpPr>
          <p:nvPr/>
        </p:nvSpPr>
        <p:spPr>
          <a:xfrm>
            <a:off x="9925050" y="5000625"/>
            <a:ext cx="13525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02536"/>
                </a:solidFill>
              </a:defRPr>
            </a:pPr>
            <a:r>
              <a:rPr sz="1200" b="1">
                <a:solidFill>
                  <a:srgbClr val="102536"/>
                </a:solidFill>
              </a:rPr>
              <a:t>代理商合作</a:t>
            </a:r>
            <a:endParaRPr sz="1200" b="1">
              <a:solidFill>
                <a:srgbClr val="102536"/>
              </a:solidFill>
            </a:endParaRPr>
          </a:p>
        </p:txBody>
      </p:sp>
      <p:sp>
        <p:nvSpPr>
          <p:cNvPr id="55" name="圆角矩形 54"/>
          <p:cNvSpPr>
            <a:spLocks noGrp="1"/>
          </p:cNvSpPr>
          <p:nvPr/>
        </p:nvSpPr>
        <p:spPr>
          <a:xfrm>
            <a:off x="685800" y="5791200"/>
            <a:ext cx="10820400" cy="419100"/>
          </a:xfrm>
          <a:prstGeom prst="roundRect">
            <a:avLst>
              <a:gd name="adj" fmla="val 9091"/>
            </a:avLst>
          </a:prstGeom>
          <a:solidFill>
            <a:srgbClr val="153C55"/>
          </a:solidFill>
          <a:ln w="0">
            <a:noFill/>
            <a:prstDash val="solid"/>
          </a:ln>
        </p:spPr>
      </p:sp>
      <p:sp>
        <p:nvSpPr>
          <p:cNvPr id="56" name="矩形 55"/>
          <p:cNvSpPr>
            <a:spLocks noGrp="1"/>
          </p:cNvSpPr>
          <p:nvPr/>
        </p:nvSpPr>
        <p:spPr>
          <a:xfrm>
            <a:off x="952500" y="5876925"/>
            <a:ext cx="10287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先验证价值，再复制场景；先形成闭环，再持续扩展。</a:t>
            </a:r>
            <a:endParaRPr sz="1350" b="1">
              <a:solidFill>
                <a:srgbClr val="FFFFFF"/>
              </a:solidFill>
            </a:endParaRPr>
          </a:p>
        </p:txBody>
      </p:sp>
      <p:sp>
        <p:nvSpPr>
          <p:cNvPr id="57" name="footer-line-11"/>
          <p:cNvSpPr>
            <a:spLocks noGrp="1"/>
          </p:cNvSpPr>
          <p:nvPr/>
        </p:nvSpPr>
        <p:spPr>
          <a:xfrm>
            <a:off x="609600" y="6505575"/>
            <a:ext cx="10972800" cy="0"/>
          </a:xfrm>
          <a:prstGeom prst="line">
            <a:avLst/>
          </a:prstGeom>
          <a:noFill/>
          <a:ln w="9525">
            <a:solidFill>
              <a:srgbClr val="D8E1E7"/>
            </a:solidFill>
            <a:prstDash val="solid"/>
          </a:ln>
        </p:spPr>
      </p:sp>
      <p:sp>
        <p:nvSpPr>
          <p:cNvPr id="58" name="footer-11"/>
          <p:cNvSpPr>
            <a:spLocks noGrp="1"/>
          </p:cNvSpPr>
          <p:nvPr/>
        </p:nvSpPr>
        <p:spPr>
          <a:xfrm>
            <a:off x="609600" y="6572250"/>
            <a:ext cx="666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25" b="0">
                <a:solidFill>
                  <a:srgbClr val="607282"/>
                </a:solidFill>
              </a:defRPr>
            </a:pPr>
            <a:r>
              <a:rPr sz="825" b="0">
                <a:solidFill>
                  <a:srgbClr val="607282"/>
                </a:solidFill>
              </a:rPr>
              <a:t>武汉自动意志科技有限公司  |  智钳Claw 企业AI智能体解决方案</a:t>
            </a:r>
            <a:endParaRPr sz="825" b="0">
              <a:solidFill>
                <a:srgbClr val="607282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2" name="矩形 21"/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20A39E"/>
          </a:solidFill>
          <a:ln w="0">
            <a:noFill/>
            <a:prstDash val="solid"/>
          </a:ln>
        </p:spPr>
      </p:sp>
      <p:sp>
        <p:nvSpPr>
          <p:cNvPr id="2" name="矩形 1"/>
          <p:cNvSpPr>
            <a:spLocks noGrp="1"/>
          </p:cNvSpPr>
          <p:nvPr/>
        </p:nvSpPr>
        <p:spPr>
          <a:xfrm>
            <a:off x="666750" y="552450"/>
            <a:ext cx="3429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157D79"/>
                </a:solidFill>
              </a:defRPr>
            </a:pPr>
            <a:r>
              <a:rPr sz="1050" b="1">
                <a:solidFill>
                  <a:srgbClr val="157D79"/>
                </a:solidFill>
              </a:rPr>
              <a:t>ZQ CLAW  /  NEXT STEP</a:t>
            </a:r>
            <a:endParaRPr sz="1050" b="1">
              <a:solidFill>
                <a:srgbClr val="157D79"/>
              </a:solidFill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1097280" y="1257300"/>
            <a:ext cx="7524750" cy="1123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>
                <a:solidFill>
                  <a:srgbClr val="102536"/>
                </a:solidFill>
              </a:defRPr>
            </a:pPr>
            <a:r>
              <a:rPr sz="3600" b="1">
                <a:solidFill>
                  <a:srgbClr val="102536"/>
                </a:solidFill>
              </a:rPr>
              <a:t>让AI成为企业可部署、</a:t>
            </a:r>
            <a:endParaRPr sz="3600" b="1">
              <a:solidFill>
                <a:srgbClr val="102536"/>
              </a:solidFill>
            </a:endParaRPr>
          </a:p>
          <a:p>
            <a:pPr algn="l">
              <a:defRPr sz="3600" b="1">
                <a:solidFill>
                  <a:srgbClr val="102536"/>
                </a:solidFill>
              </a:defRPr>
            </a:pPr>
            <a:r>
              <a:rPr sz="3600" b="1">
                <a:solidFill>
                  <a:srgbClr val="102536"/>
                </a:solidFill>
              </a:rPr>
              <a:t>可执行、可管理的生产力。</a:t>
            </a:r>
            <a:endParaRPr sz="3600" b="1">
              <a:solidFill>
                <a:srgbClr val="102536"/>
              </a:solidFill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1135380" y="2667000"/>
            <a:ext cx="7048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>
                <a:solidFill>
                  <a:srgbClr val="153C55"/>
                </a:solidFill>
              </a:defRPr>
            </a:pPr>
            <a:r>
              <a:rPr sz="1650" b="0">
                <a:solidFill>
                  <a:srgbClr val="153C55"/>
                </a:solidFill>
              </a:rPr>
              <a:t>从第一个高价值业务场景开始，逐步建设企业自己的AI能力。</a:t>
            </a:r>
            <a:endParaRPr sz="1650" b="0">
              <a:solidFill>
                <a:srgbClr val="153C55"/>
              </a:solidFill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1135380" y="3352800"/>
            <a:ext cx="6096000" cy="38100"/>
          </a:xfrm>
          <a:prstGeom prst="rect">
            <a:avLst/>
          </a:prstGeom>
          <a:solidFill>
            <a:srgbClr val="D89A2B"/>
          </a:solidFill>
          <a:ln w="0">
            <a:noFill/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1135380" y="3619500"/>
            <a:ext cx="6858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>
                <a:solidFill>
                  <a:srgbClr val="157D79"/>
                </a:solidFill>
              </a:defRPr>
            </a:pPr>
            <a:r>
              <a:rPr sz="1875" b="1">
                <a:solidFill>
                  <a:srgbClr val="157D79"/>
                </a:solidFill>
              </a:rPr>
              <a:t>从“企业使用AI”，走向“企业拥有AI能力”。</a:t>
            </a:r>
            <a:endParaRPr sz="1875" b="1">
              <a:solidFill>
                <a:srgbClr val="157D79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1135380" y="4876800"/>
            <a:ext cx="428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1">
                <a:solidFill>
                  <a:srgbClr val="102536"/>
                </a:solidFill>
              </a:defRPr>
            </a:pPr>
            <a:r>
              <a:rPr sz="1425" b="1">
                <a:solidFill>
                  <a:srgbClr val="102536"/>
                </a:solidFill>
              </a:rPr>
              <a:t>武汉自动意志科技有限公司</a:t>
            </a:r>
            <a:endParaRPr sz="1425" b="1">
              <a:solidFill>
                <a:srgbClr val="102536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1135380" y="5229225"/>
            <a:ext cx="476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07282"/>
                </a:solidFill>
              </a:defRPr>
            </a:pPr>
            <a:r>
              <a:rPr sz="1200" b="0">
                <a:solidFill>
                  <a:srgbClr val="607282"/>
                </a:solidFill>
              </a:rPr>
              <a:t>智钳Claw企业AI智能体解决方案</a:t>
            </a:r>
            <a:endParaRPr sz="1200" b="0">
              <a:solidFill>
                <a:srgbClr val="60728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9" name="section-2"/>
          <p:cNvSpPr>
            <a:spLocks noGrp="1"/>
          </p:cNvSpPr>
          <p:nvPr/>
        </p:nvSpPr>
        <p:spPr>
          <a:xfrm>
            <a:off x="609600" y="323850"/>
            <a:ext cx="3143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157D79"/>
                </a:solidFill>
              </a:defRPr>
            </a:pPr>
            <a:r>
              <a:rPr sz="975" b="1">
                <a:solidFill>
                  <a:srgbClr val="157D79"/>
                </a:solidFill>
              </a:rPr>
              <a:t>市场变化</a:t>
            </a:r>
            <a:endParaRPr sz="975" b="1">
              <a:solidFill>
                <a:srgbClr val="157D79"/>
              </a:solidFill>
            </a:endParaRPr>
          </a:p>
        </p:txBody>
      </p:sp>
      <p:sp>
        <p:nvSpPr>
          <p:cNvPr id="2" name="page-2"/>
          <p:cNvSpPr>
            <a:spLocks noGrp="1"/>
          </p:cNvSpPr>
          <p:nvPr/>
        </p:nvSpPr>
        <p:spPr>
          <a:xfrm>
            <a:off x="11144250" y="323850"/>
            <a:ext cx="4381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>
                <a:solidFill>
                  <a:srgbClr val="607282"/>
                </a:solidFill>
              </a:defRPr>
            </a:pPr>
            <a:r>
              <a:rPr sz="975" b="1">
                <a:solidFill>
                  <a:srgbClr val="607282"/>
                </a:solidFill>
              </a:rPr>
              <a:t>02</a:t>
            </a:r>
            <a:endParaRPr sz="975" b="1">
              <a:solidFill>
                <a:srgbClr val="607282"/>
              </a:solidFill>
            </a:endParaRPr>
          </a:p>
        </p:txBody>
      </p:sp>
      <p:sp>
        <p:nvSpPr>
          <p:cNvPr id="3" name="title-2"/>
          <p:cNvSpPr>
            <a:spLocks noGrp="1"/>
          </p:cNvSpPr>
          <p:nvPr/>
        </p:nvSpPr>
        <p:spPr>
          <a:xfrm>
            <a:off x="609600" y="638175"/>
            <a:ext cx="10382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02536"/>
                </a:solidFill>
              </a:defRPr>
            </a:pPr>
            <a:r>
              <a:rPr sz="2850" b="1">
                <a:solidFill>
                  <a:srgbClr val="102536"/>
                </a:solidFill>
              </a:rPr>
              <a:t>企业AI的衡量标准，正在从“能对话”转向“能执行”</a:t>
            </a:r>
            <a:endParaRPr sz="2850" b="1">
              <a:solidFill>
                <a:srgbClr val="102536"/>
              </a:solidFill>
            </a:endParaRPr>
          </a:p>
        </p:txBody>
      </p:sp>
      <p:sp>
        <p:nvSpPr>
          <p:cNvPr id="4" name="accent-2"/>
          <p:cNvSpPr>
            <a:spLocks noGrp="1"/>
          </p:cNvSpPr>
          <p:nvPr/>
        </p:nvSpPr>
        <p:spPr>
          <a:xfrm>
            <a:off x="609600" y="1276350"/>
            <a:ext cx="552450" cy="38100"/>
          </a:xfrm>
          <a:prstGeom prst="rect">
            <a:avLst/>
          </a:prstGeom>
          <a:solidFill>
            <a:srgbClr val="20A39E"/>
          </a:solidFill>
          <a:ln w="0">
            <a:noFill/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685800" y="1609725"/>
            <a:ext cx="4476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607282"/>
                </a:solidFill>
              </a:defRPr>
            </a:pPr>
            <a:r>
              <a:rPr sz="1650" b="1">
                <a:solidFill>
                  <a:srgbClr val="607282"/>
                </a:solidFill>
              </a:rPr>
              <a:t>过去：完成单点辅助工作</a:t>
            </a:r>
            <a:endParaRPr sz="1650" b="1">
              <a:solidFill>
                <a:srgbClr val="607282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438900" y="1609725"/>
            <a:ext cx="476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57D79"/>
                </a:solidFill>
              </a:defRPr>
            </a:pPr>
            <a:r>
              <a:rPr sz="1650" b="1">
                <a:solidFill>
                  <a:srgbClr val="157D79"/>
                </a:solidFill>
              </a:rPr>
              <a:t>现在：进入真实业务并交付结果</a:t>
            </a:r>
            <a:endParaRPr sz="1650" b="1">
              <a:solidFill>
                <a:srgbClr val="157D79"/>
              </a:solidFill>
            </a:endParaRPr>
          </a:p>
        </p:txBody>
      </p:sp>
      <p:sp>
        <p:nvSpPr>
          <p:cNvPr id="7" name="直接连接符 6"/>
          <p:cNvSpPr>
            <a:spLocks noGrp="1"/>
          </p:cNvSpPr>
          <p:nvPr/>
        </p:nvSpPr>
        <p:spPr>
          <a:xfrm>
            <a:off x="6000750" y="1581150"/>
            <a:ext cx="0" cy="3257550"/>
          </a:xfrm>
          <a:prstGeom prst="line">
            <a:avLst/>
          </a:prstGeom>
          <a:noFill/>
          <a:ln w="19050">
            <a:solidFill>
              <a:srgbClr val="D8E1E7"/>
            </a:solidFill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800100" y="2181225"/>
            <a:ext cx="381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607282"/>
                </a:solidFill>
              </a:defRPr>
            </a:pPr>
            <a:r>
              <a:rPr sz="975" b="1">
                <a:solidFill>
                  <a:srgbClr val="607282"/>
                </a:solidFill>
              </a:rPr>
              <a:t>01</a:t>
            </a:r>
            <a:endParaRPr sz="975" b="1">
              <a:solidFill>
                <a:srgbClr val="607282"/>
              </a:solidFill>
            </a:endParaRPr>
          </a:p>
        </p:txBody>
      </p:sp>
      <p:sp>
        <p:nvSpPr>
          <p:cNvPr id="9" name="直接连接符 8"/>
          <p:cNvSpPr>
            <a:spLocks noGrp="1"/>
          </p:cNvSpPr>
          <p:nvPr/>
        </p:nvSpPr>
        <p:spPr>
          <a:xfrm>
            <a:off x="1219200" y="2305050"/>
            <a:ext cx="457200" cy="0"/>
          </a:xfrm>
          <a:prstGeom prst="line">
            <a:avLst/>
          </a:prstGeom>
          <a:noFill/>
          <a:ln w="19050">
            <a:solidFill>
              <a:srgbClr val="D8E1E7"/>
            </a:solidFill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1847850" y="2152650"/>
            <a:ext cx="2762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102536"/>
                </a:solidFill>
              </a:defRPr>
            </a:pPr>
            <a:r>
              <a:rPr sz="1500" b="0">
                <a:solidFill>
                  <a:srgbClr val="102536"/>
                </a:solidFill>
              </a:rPr>
              <a:t>文案生成</a:t>
            </a:r>
            <a:endParaRPr sz="1500" b="0">
              <a:solidFill>
                <a:srgbClr val="102536"/>
              </a:solidFill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800100" y="2724150"/>
            <a:ext cx="381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607282"/>
                </a:solidFill>
              </a:defRPr>
            </a:pPr>
            <a:r>
              <a:rPr sz="975" b="1">
                <a:solidFill>
                  <a:srgbClr val="607282"/>
                </a:solidFill>
              </a:rPr>
              <a:t>02</a:t>
            </a:r>
            <a:endParaRPr sz="975" b="1">
              <a:solidFill>
                <a:srgbClr val="607282"/>
              </a:solidFill>
            </a:endParaRPr>
          </a:p>
        </p:txBody>
      </p:sp>
      <p:sp>
        <p:nvSpPr>
          <p:cNvPr id="12" name="直接连接符 11"/>
          <p:cNvSpPr>
            <a:spLocks noGrp="1"/>
          </p:cNvSpPr>
          <p:nvPr/>
        </p:nvSpPr>
        <p:spPr>
          <a:xfrm>
            <a:off x="1219200" y="2847975"/>
            <a:ext cx="457200" cy="0"/>
          </a:xfrm>
          <a:prstGeom prst="line">
            <a:avLst/>
          </a:prstGeom>
          <a:noFill/>
          <a:ln w="19050">
            <a:solidFill>
              <a:srgbClr val="D8E1E7"/>
            </a:solidFill>
            <a:prstDash val="solid"/>
          </a:ln>
        </p:spPr>
      </p:sp>
      <p:sp>
        <p:nvSpPr>
          <p:cNvPr id="13" name="矩形 12"/>
          <p:cNvSpPr>
            <a:spLocks noGrp="1"/>
          </p:cNvSpPr>
          <p:nvPr/>
        </p:nvSpPr>
        <p:spPr>
          <a:xfrm>
            <a:off x="1847850" y="2695575"/>
            <a:ext cx="2762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102536"/>
                </a:solidFill>
              </a:defRPr>
            </a:pPr>
            <a:r>
              <a:rPr sz="1500" b="0">
                <a:solidFill>
                  <a:srgbClr val="102536"/>
                </a:solidFill>
              </a:rPr>
              <a:t>知识问答</a:t>
            </a:r>
            <a:endParaRPr sz="1500" b="0">
              <a:solidFill>
                <a:srgbClr val="102536"/>
              </a:solidFill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800100" y="3267075"/>
            <a:ext cx="381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607282"/>
                </a:solidFill>
              </a:defRPr>
            </a:pPr>
            <a:r>
              <a:rPr sz="975" b="1">
                <a:solidFill>
                  <a:srgbClr val="607282"/>
                </a:solidFill>
              </a:rPr>
              <a:t>03</a:t>
            </a:r>
            <a:endParaRPr sz="975" b="1">
              <a:solidFill>
                <a:srgbClr val="607282"/>
              </a:solidFill>
            </a:endParaRPr>
          </a:p>
        </p:txBody>
      </p:sp>
      <p:sp>
        <p:nvSpPr>
          <p:cNvPr id="15" name="直接连接符 14"/>
          <p:cNvSpPr>
            <a:spLocks noGrp="1"/>
          </p:cNvSpPr>
          <p:nvPr/>
        </p:nvSpPr>
        <p:spPr>
          <a:xfrm>
            <a:off x="1219200" y="3390900"/>
            <a:ext cx="457200" cy="0"/>
          </a:xfrm>
          <a:prstGeom prst="line">
            <a:avLst/>
          </a:prstGeom>
          <a:noFill/>
          <a:ln w="19050">
            <a:solidFill>
              <a:srgbClr val="D8E1E7"/>
            </a:solidFill>
            <a:prstDash val="solid"/>
          </a:ln>
        </p:spPr>
      </p:sp>
      <p:sp>
        <p:nvSpPr>
          <p:cNvPr id="16" name="矩形 15"/>
          <p:cNvSpPr>
            <a:spLocks noGrp="1"/>
          </p:cNvSpPr>
          <p:nvPr/>
        </p:nvSpPr>
        <p:spPr>
          <a:xfrm>
            <a:off x="1847850" y="3238500"/>
            <a:ext cx="2762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102536"/>
                </a:solidFill>
              </a:defRPr>
            </a:pPr>
            <a:r>
              <a:rPr sz="1500" b="0">
                <a:solidFill>
                  <a:srgbClr val="102536"/>
                </a:solidFill>
              </a:rPr>
              <a:t>内容总结</a:t>
            </a:r>
            <a:endParaRPr sz="1500" b="0">
              <a:solidFill>
                <a:srgbClr val="102536"/>
              </a:solidFill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800100" y="3810000"/>
            <a:ext cx="381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607282"/>
                </a:solidFill>
              </a:defRPr>
            </a:pPr>
            <a:r>
              <a:rPr sz="975" b="1">
                <a:solidFill>
                  <a:srgbClr val="607282"/>
                </a:solidFill>
              </a:rPr>
              <a:t>04</a:t>
            </a:r>
            <a:endParaRPr sz="975" b="1">
              <a:solidFill>
                <a:srgbClr val="607282"/>
              </a:solidFill>
            </a:endParaRPr>
          </a:p>
        </p:txBody>
      </p:sp>
      <p:sp>
        <p:nvSpPr>
          <p:cNvPr id="18" name="直接连接符 17"/>
          <p:cNvSpPr>
            <a:spLocks noGrp="1"/>
          </p:cNvSpPr>
          <p:nvPr/>
        </p:nvSpPr>
        <p:spPr>
          <a:xfrm>
            <a:off x="1219200" y="3933825"/>
            <a:ext cx="457200" cy="0"/>
          </a:xfrm>
          <a:prstGeom prst="line">
            <a:avLst/>
          </a:prstGeom>
          <a:noFill/>
          <a:ln w="19050">
            <a:solidFill>
              <a:srgbClr val="D8E1E7"/>
            </a:solidFill>
            <a:prstDash val="solid"/>
          </a:ln>
        </p:spPr>
      </p:sp>
      <p:sp>
        <p:nvSpPr>
          <p:cNvPr id="19" name="矩形 18"/>
          <p:cNvSpPr>
            <a:spLocks noGrp="1"/>
          </p:cNvSpPr>
          <p:nvPr/>
        </p:nvSpPr>
        <p:spPr>
          <a:xfrm>
            <a:off x="1847850" y="3781425"/>
            <a:ext cx="2762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0">
                <a:solidFill>
                  <a:srgbClr val="102536"/>
                </a:solidFill>
              </a:defRPr>
            </a:pPr>
            <a:r>
              <a:rPr sz="1500" b="0">
                <a:solidFill>
                  <a:srgbClr val="102536"/>
                </a:solidFill>
              </a:rPr>
              <a:t>资料处理</a:t>
            </a:r>
            <a:endParaRPr sz="1500" b="0">
              <a:solidFill>
                <a:srgbClr val="102536"/>
              </a:solidFill>
            </a:endParaRPr>
          </a:p>
        </p:txBody>
      </p:sp>
      <p:sp>
        <p:nvSpPr>
          <p:cNvPr id="20" name="椭圆 19"/>
          <p:cNvSpPr>
            <a:spLocks noGrp="1"/>
          </p:cNvSpPr>
          <p:nvPr/>
        </p:nvSpPr>
        <p:spPr>
          <a:xfrm>
            <a:off x="6553200" y="2114550"/>
            <a:ext cx="247650" cy="247650"/>
          </a:xfrm>
          <a:prstGeom prst="ellipse">
            <a:avLst/>
          </a:prstGeom>
          <a:solidFill>
            <a:srgbClr val="20A39E"/>
          </a:solidFill>
          <a:ln w="0">
            <a:noFill/>
            <a:prstDash val="solid"/>
          </a:ln>
        </p:spPr>
      </p:sp>
      <p:sp>
        <p:nvSpPr>
          <p:cNvPr id="21" name="矩形 20"/>
          <p:cNvSpPr>
            <a:spLocks noGrp="1"/>
          </p:cNvSpPr>
          <p:nvPr/>
        </p:nvSpPr>
        <p:spPr>
          <a:xfrm>
            <a:off x="6553200" y="2133600"/>
            <a:ext cx="2476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1</a:t>
            </a:r>
            <a:endParaRPr sz="900" b="1">
              <a:solidFill>
                <a:srgbClr val="FFFFFF"/>
              </a:solidFill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6915150" y="2095500"/>
            <a:ext cx="40195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102536"/>
                </a:solidFill>
              </a:defRPr>
            </a:pPr>
            <a:r>
              <a:rPr sz="1350" b="0">
                <a:solidFill>
                  <a:srgbClr val="102536"/>
                </a:solidFill>
              </a:rPr>
              <a:t>理解真实业务任务</a:t>
            </a:r>
            <a:endParaRPr sz="1350" b="0">
              <a:solidFill>
                <a:srgbClr val="102536"/>
              </a:solidFill>
            </a:endParaRPr>
          </a:p>
        </p:txBody>
      </p:sp>
      <p:sp>
        <p:nvSpPr>
          <p:cNvPr id="23" name="椭圆 22"/>
          <p:cNvSpPr>
            <a:spLocks noGrp="1"/>
          </p:cNvSpPr>
          <p:nvPr/>
        </p:nvSpPr>
        <p:spPr>
          <a:xfrm>
            <a:off x="6553200" y="2581275"/>
            <a:ext cx="247650" cy="247650"/>
          </a:xfrm>
          <a:prstGeom prst="ellipse">
            <a:avLst/>
          </a:prstGeom>
          <a:solidFill>
            <a:srgbClr val="20A39E"/>
          </a:solidFill>
          <a:ln w="0">
            <a:noFill/>
            <a:prstDash val="solid"/>
          </a:ln>
        </p:spPr>
      </p:sp>
      <p:sp>
        <p:nvSpPr>
          <p:cNvPr id="24" name="矩形 23"/>
          <p:cNvSpPr>
            <a:spLocks noGrp="1"/>
          </p:cNvSpPr>
          <p:nvPr/>
        </p:nvSpPr>
        <p:spPr>
          <a:xfrm>
            <a:off x="6553200" y="2600325"/>
            <a:ext cx="2476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2</a:t>
            </a:r>
            <a:endParaRPr sz="900" b="1">
              <a:solidFill>
                <a:srgbClr val="FFFFFF"/>
              </a:solidFill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6915150" y="2562225"/>
            <a:ext cx="40195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102536"/>
                </a:solidFill>
              </a:defRPr>
            </a:pPr>
            <a:r>
              <a:rPr sz="1350" b="0">
                <a:solidFill>
                  <a:srgbClr val="102536"/>
                </a:solidFill>
              </a:rPr>
              <a:t>调用工具完成工作</a:t>
            </a:r>
            <a:endParaRPr sz="1350" b="0">
              <a:solidFill>
                <a:srgbClr val="102536"/>
              </a:solidFill>
            </a:endParaRPr>
          </a:p>
        </p:txBody>
      </p:sp>
      <p:sp>
        <p:nvSpPr>
          <p:cNvPr id="26" name="椭圆 25"/>
          <p:cNvSpPr>
            <a:spLocks noGrp="1"/>
          </p:cNvSpPr>
          <p:nvPr/>
        </p:nvSpPr>
        <p:spPr>
          <a:xfrm>
            <a:off x="6553200" y="3048000"/>
            <a:ext cx="247650" cy="247650"/>
          </a:xfrm>
          <a:prstGeom prst="ellipse">
            <a:avLst/>
          </a:prstGeom>
          <a:solidFill>
            <a:srgbClr val="20A39E"/>
          </a:solidFill>
          <a:ln w="0">
            <a:noFill/>
            <a:prstDash val="solid"/>
          </a:ln>
        </p:spPr>
      </p:sp>
      <p:sp>
        <p:nvSpPr>
          <p:cNvPr id="27" name="矩形 26"/>
          <p:cNvSpPr>
            <a:spLocks noGrp="1"/>
          </p:cNvSpPr>
          <p:nvPr/>
        </p:nvSpPr>
        <p:spPr>
          <a:xfrm>
            <a:off x="6553200" y="3067050"/>
            <a:ext cx="2476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3</a:t>
            </a:r>
            <a:endParaRPr sz="900" b="1">
              <a:solidFill>
                <a:srgbClr val="FFFFFF"/>
              </a:solidFill>
            </a:endParaRPr>
          </a:p>
        </p:txBody>
      </p:sp>
      <p:sp>
        <p:nvSpPr>
          <p:cNvPr id="28" name="矩形 27"/>
          <p:cNvSpPr>
            <a:spLocks noGrp="1"/>
          </p:cNvSpPr>
          <p:nvPr/>
        </p:nvSpPr>
        <p:spPr>
          <a:xfrm>
            <a:off x="6915150" y="3028950"/>
            <a:ext cx="40195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102536"/>
                </a:solidFill>
              </a:defRPr>
            </a:pPr>
            <a:r>
              <a:rPr sz="1350" b="0">
                <a:solidFill>
                  <a:srgbClr val="102536"/>
                </a:solidFill>
              </a:rPr>
              <a:t>连接企业资料与流程</a:t>
            </a:r>
            <a:endParaRPr sz="1350" b="0">
              <a:solidFill>
                <a:srgbClr val="102536"/>
              </a:solidFill>
            </a:endParaRPr>
          </a:p>
        </p:txBody>
      </p:sp>
      <p:sp>
        <p:nvSpPr>
          <p:cNvPr id="29" name="椭圆 28"/>
          <p:cNvSpPr>
            <a:spLocks noGrp="1"/>
          </p:cNvSpPr>
          <p:nvPr/>
        </p:nvSpPr>
        <p:spPr>
          <a:xfrm>
            <a:off x="6553200" y="3514725"/>
            <a:ext cx="247650" cy="247650"/>
          </a:xfrm>
          <a:prstGeom prst="ellipse">
            <a:avLst/>
          </a:prstGeom>
          <a:solidFill>
            <a:srgbClr val="20A39E"/>
          </a:solidFill>
          <a:ln w="0">
            <a:noFill/>
            <a:prstDash val="solid"/>
          </a:ln>
        </p:spPr>
      </p:sp>
      <p:sp>
        <p:nvSpPr>
          <p:cNvPr id="30" name="矩形 29"/>
          <p:cNvSpPr>
            <a:spLocks noGrp="1"/>
          </p:cNvSpPr>
          <p:nvPr/>
        </p:nvSpPr>
        <p:spPr>
          <a:xfrm>
            <a:off x="6553200" y="3533775"/>
            <a:ext cx="2476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4</a:t>
            </a:r>
            <a:endParaRPr sz="900" b="1">
              <a:solidFill>
                <a:srgbClr val="FFFFFF"/>
              </a:solidFill>
            </a:endParaRPr>
          </a:p>
        </p:txBody>
      </p:sp>
      <p:sp>
        <p:nvSpPr>
          <p:cNvPr id="31" name="矩形 30"/>
          <p:cNvSpPr>
            <a:spLocks noGrp="1"/>
          </p:cNvSpPr>
          <p:nvPr/>
        </p:nvSpPr>
        <p:spPr>
          <a:xfrm>
            <a:off x="6915150" y="3495675"/>
            <a:ext cx="40195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102536"/>
                </a:solidFill>
              </a:defRPr>
            </a:pPr>
            <a:r>
              <a:rPr sz="1350" b="0">
                <a:solidFill>
                  <a:srgbClr val="102536"/>
                </a:solidFill>
              </a:rPr>
              <a:t>持续运行并统一管理</a:t>
            </a:r>
            <a:endParaRPr sz="1350" b="0">
              <a:solidFill>
                <a:srgbClr val="102536"/>
              </a:solidFill>
            </a:endParaRPr>
          </a:p>
        </p:txBody>
      </p:sp>
      <p:sp>
        <p:nvSpPr>
          <p:cNvPr id="32" name="椭圆 31"/>
          <p:cNvSpPr>
            <a:spLocks noGrp="1"/>
          </p:cNvSpPr>
          <p:nvPr/>
        </p:nvSpPr>
        <p:spPr>
          <a:xfrm>
            <a:off x="6553200" y="3981450"/>
            <a:ext cx="247650" cy="247650"/>
          </a:xfrm>
          <a:prstGeom prst="ellipse">
            <a:avLst/>
          </a:prstGeom>
          <a:solidFill>
            <a:srgbClr val="20A39E"/>
          </a:solidFill>
          <a:ln w="0">
            <a:noFill/>
            <a:prstDash val="solid"/>
          </a:ln>
        </p:spPr>
      </p:sp>
      <p:sp>
        <p:nvSpPr>
          <p:cNvPr id="33" name="矩形 32"/>
          <p:cNvSpPr>
            <a:spLocks noGrp="1"/>
          </p:cNvSpPr>
          <p:nvPr/>
        </p:nvSpPr>
        <p:spPr>
          <a:xfrm>
            <a:off x="6553200" y="4000500"/>
            <a:ext cx="2476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5</a:t>
            </a:r>
            <a:endParaRPr sz="900" b="1">
              <a:solidFill>
                <a:srgbClr val="FFFFFF"/>
              </a:solidFill>
            </a:endParaRPr>
          </a:p>
        </p:txBody>
      </p:sp>
      <p:sp>
        <p:nvSpPr>
          <p:cNvPr id="34" name="矩形 33"/>
          <p:cNvSpPr>
            <a:spLocks noGrp="1"/>
          </p:cNvSpPr>
          <p:nvPr/>
        </p:nvSpPr>
        <p:spPr>
          <a:xfrm>
            <a:off x="6915150" y="3962400"/>
            <a:ext cx="40195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102536"/>
                </a:solidFill>
              </a:defRPr>
            </a:pPr>
            <a:r>
              <a:rPr sz="1350" b="0">
                <a:solidFill>
                  <a:srgbClr val="102536"/>
                </a:solidFill>
              </a:rPr>
              <a:t>产生可衡量的业务结果</a:t>
            </a:r>
            <a:endParaRPr sz="1350" b="0">
              <a:solidFill>
                <a:srgbClr val="102536"/>
              </a:solidFill>
            </a:endParaRPr>
          </a:p>
        </p:txBody>
      </p:sp>
      <p:sp>
        <p:nvSpPr>
          <p:cNvPr id="35" name="圆角矩形 34"/>
          <p:cNvSpPr>
            <a:spLocks noGrp="1"/>
          </p:cNvSpPr>
          <p:nvPr/>
        </p:nvSpPr>
        <p:spPr>
          <a:xfrm>
            <a:off x="685800" y="5067300"/>
            <a:ext cx="10515600" cy="1066800"/>
          </a:xfrm>
          <a:prstGeom prst="roundRect">
            <a:avLst>
              <a:gd name="adj" fmla="val 5357"/>
            </a:avLst>
          </a:prstGeom>
          <a:solidFill>
            <a:srgbClr val="FFFFFF"/>
          </a:solidFill>
          <a:ln w="9525">
            <a:solidFill>
              <a:srgbClr val="D8E1E7"/>
            </a:solidFill>
            <a:prstDash val="solid"/>
          </a:ln>
        </p:spPr>
      </p:sp>
      <p:sp>
        <p:nvSpPr>
          <p:cNvPr id="36" name="矩形 35"/>
          <p:cNvSpPr>
            <a:spLocks noGrp="1"/>
          </p:cNvSpPr>
          <p:nvPr/>
        </p:nvSpPr>
        <p:spPr>
          <a:xfrm>
            <a:off x="895350" y="5248275"/>
            <a:ext cx="1143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C95C54"/>
                </a:solidFill>
              </a:defRPr>
            </a:pPr>
            <a:r>
              <a:rPr sz="1275" b="1">
                <a:solidFill>
                  <a:srgbClr val="C95C54"/>
                </a:solidFill>
              </a:rPr>
              <a:t>落地卡点</a:t>
            </a:r>
            <a:endParaRPr sz="1275" b="1">
              <a:solidFill>
                <a:srgbClr val="C95C54"/>
              </a:solidFill>
            </a:endParaRPr>
          </a:p>
        </p:txBody>
      </p:sp>
      <p:sp>
        <p:nvSpPr>
          <p:cNvPr id="37" name="矩形 36"/>
          <p:cNvSpPr>
            <a:spLocks noGrp="1"/>
          </p:cNvSpPr>
          <p:nvPr/>
        </p:nvSpPr>
        <p:spPr>
          <a:xfrm>
            <a:off x="2152650" y="5524500"/>
            <a:ext cx="13144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>
                <a:solidFill>
                  <a:srgbClr val="102536"/>
                </a:solidFill>
              </a:defRPr>
            </a:pPr>
            <a:r>
              <a:rPr sz="1200" b="1">
                <a:solidFill>
                  <a:srgbClr val="102536"/>
                </a:solidFill>
              </a:rPr>
              <a:t>工具碎片化</a:t>
            </a:r>
            <a:endParaRPr sz="1200" b="1">
              <a:solidFill>
                <a:srgbClr val="102536"/>
              </a:solidFill>
            </a:endParaRPr>
          </a:p>
        </p:txBody>
      </p:sp>
      <p:sp>
        <p:nvSpPr>
          <p:cNvPr id="38" name="直接连接符 37"/>
          <p:cNvSpPr>
            <a:spLocks noGrp="1"/>
          </p:cNvSpPr>
          <p:nvPr/>
        </p:nvSpPr>
        <p:spPr>
          <a:xfrm>
            <a:off x="3819525" y="5257800"/>
            <a:ext cx="0" cy="609600"/>
          </a:xfrm>
          <a:prstGeom prst="line">
            <a:avLst/>
          </a:prstGeom>
          <a:noFill/>
          <a:ln w="9525">
            <a:solidFill>
              <a:srgbClr val="D8E1E7"/>
            </a:solidFill>
            <a:prstDash val="solid"/>
          </a:ln>
        </p:spPr>
      </p:sp>
      <p:sp>
        <p:nvSpPr>
          <p:cNvPr id="39" name="矩形 38"/>
          <p:cNvSpPr>
            <a:spLocks noGrp="1"/>
          </p:cNvSpPr>
          <p:nvPr/>
        </p:nvSpPr>
        <p:spPr>
          <a:xfrm>
            <a:off x="3609975" y="5524500"/>
            <a:ext cx="13144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>
                <a:solidFill>
                  <a:srgbClr val="102536"/>
                </a:solidFill>
              </a:defRPr>
            </a:pPr>
            <a:r>
              <a:rPr sz="1200" b="1">
                <a:solidFill>
                  <a:srgbClr val="102536"/>
                </a:solidFill>
              </a:rPr>
              <a:t>业务连接不足</a:t>
            </a:r>
            <a:endParaRPr sz="1200" b="1">
              <a:solidFill>
                <a:srgbClr val="102536"/>
              </a:solidFill>
            </a:endParaRPr>
          </a:p>
        </p:txBody>
      </p:sp>
      <p:sp>
        <p:nvSpPr>
          <p:cNvPr id="40" name="直接连接符 39"/>
          <p:cNvSpPr>
            <a:spLocks noGrp="1"/>
          </p:cNvSpPr>
          <p:nvPr/>
        </p:nvSpPr>
        <p:spPr>
          <a:xfrm>
            <a:off x="5200650" y="5257800"/>
            <a:ext cx="0" cy="609600"/>
          </a:xfrm>
          <a:prstGeom prst="line">
            <a:avLst/>
          </a:prstGeom>
          <a:noFill/>
          <a:ln w="9525">
            <a:solidFill>
              <a:srgbClr val="D8E1E7"/>
            </a:solidFill>
            <a:prstDash val="solid"/>
          </a:ln>
        </p:spPr>
      </p:sp>
      <p:sp>
        <p:nvSpPr>
          <p:cNvPr id="41" name="矩形 40"/>
          <p:cNvSpPr>
            <a:spLocks noGrp="1"/>
          </p:cNvSpPr>
          <p:nvPr/>
        </p:nvSpPr>
        <p:spPr>
          <a:xfrm>
            <a:off x="5067300" y="5524500"/>
            <a:ext cx="13144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>
                <a:solidFill>
                  <a:srgbClr val="102536"/>
                </a:solidFill>
              </a:defRPr>
            </a:pPr>
            <a:r>
              <a:rPr sz="1200" b="1">
                <a:solidFill>
                  <a:srgbClr val="102536"/>
                </a:solidFill>
              </a:rPr>
              <a:t>部署门槛高</a:t>
            </a:r>
            <a:endParaRPr sz="1200" b="1">
              <a:solidFill>
                <a:srgbClr val="102536"/>
              </a:solidFill>
            </a:endParaRPr>
          </a:p>
        </p:txBody>
      </p:sp>
      <p:sp>
        <p:nvSpPr>
          <p:cNvPr id="42" name="直接连接符 41"/>
          <p:cNvSpPr>
            <a:spLocks noGrp="1"/>
          </p:cNvSpPr>
          <p:nvPr/>
        </p:nvSpPr>
        <p:spPr>
          <a:xfrm>
            <a:off x="6581775" y="5257800"/>
            <a:ext cx="0" cy="609600"/>
          </a:xfrm>
          <a:prstGeom prst="line">
            <a:avLst/>
          </a:prstGeom>
          <a:noFill/>
          <a:ln w="9525">
            <a:solidFill>
              <a:srgbClr val="D8E1E7"/>
            </a:solidFill>
            <a:prstDash val="solid"/>
          </a:ln>
        </p:spPr>
      </p:sp>
      <p:sp>
        <p:nvSpPr>
          <p:cNvPr id="43" name="矩形 42"/>
          <p:cNvSpPr>
            <a:spLocks noGrp="1"/>
          </p:cNvSpPr>
          <p:nvPr/>
        </p:nvSpPr>
        <p:spPr>
          <a:xfrm>
            <a:off x="6524625" y="5524500"/>
            <a:ext cx="13144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>
                <a:solidFill>
                  <a:srgbClr val="102536"/>
                </a:solidFill>
              </a:defRPr>
            </a:pPr>
            <a:r>
              <a:rPr sz="1200" b="1">
                <a:solidFill>
                  <a:srgbClr val="102536"/>
                </a:solidFill>
              </a:rPr>
              <a:t>统一管理难</a:t>
            </a:r>
            <a:endParaRPr sz="1200" b="1">
              <a:solidFill>
                <a:srgbClr val="102536"/>
              </a:solidFill>
            </a:endParaRPr>
          </a:p>
        </p:txBody>
      </p:sp>
      <p:sp>
        <p:nvSpPr>
          <p:cNvPr id="44" name="直接连接符 43"/>
          <p:cNvSpPr>
            <a:spLocks noGrp="1"/>
          </p:cNvSpPr>
          <p:nvPr/>
        </p:nvSpPr>
        <p:spPr>
          <a:xfrm>
            <a:off x="7962900" y="5257800"/>
            <a:ext cx="0" cy="609600"/>
          </a:xfrm>
          <a:prstGeom prst="line">
            <a:avLst/>
          </a:prstGeom>
          <a:noFill/>
          <a:ln w="9525">
            <a:solidFill>
              <a:srgbClr val="D8E1E7"/>
            </a:solidFill>
            <a:prstDash val="solid"/>
          </a:ln>
        </p:spPr>
      </p:sp>
      <p:sp>
        <p:nvSpPr>
          <p:cNvPr id="45" name="矩形 44"/>
          <p:cNvSpPr>
            <a:spLocks noGrp="1"/>
          </p:cNvSpPr>
          <p:nvPr/>
        </p:nvSpPr>
        <p:spPr>
          <a:xfrm>
            <a:off x="7981950" y="5524500"/>
            <a:ext cx="13144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>
                <a:solidFill>
                  <a:srgbClr val="102536"/>
                </a:solidFill>
              </a:defRPr>
            </a:pPr>
            <a:r>
              <a:rPr sz="1200" b="1">
                <a:solidFill>
                  <a:srgbClr val="102536"/>
                </a:solidFill>
              </a:rPr>
              <a:t>数据安全</a:t>
            </a:r>
            <a:endParaRPr sz="1200" b="1">
              <a:solidFill>
                <a:srgbClr val="102536"/>
              </a:solidFill>
            </a:endParaRPr>
          </a:p>
        </p:txBody>
      </p:sp>
      <p:sp>
        <p:nvSpPr>
          <p:cNvPr id="46" name="直接连接符 45"/>
          <p:cNvSpPr>
            <a:spLocks noGrp="1"/>
          </p:cNvSpPr>
          <p:nvPr/>
        </p:nvSpPr>
        <p:spPr>
          <a:xfrm>
            <a:off x="9344025" y="5257800"/>
            <a:ext cx="0" cy="609600"/>
          </a:xfrm>
          <a:prstGeom prst="line">
            <a:avLst/>
          </a:prstGeom>
          <a:noFill/>
          <a:ln w="9525">
            <a:solidFill>
              <a:srgbClr val="D8E1E7"/>
            </a:solidFill>
            <a:prstDash val="solid"/>
          </a:ln>
        </p:spPr>
      </p:sp>
      <p:sp>
        <p:nvSpPr>
          <p:cNvPr id="47" name="矩形 46"/>
          <p:cNvSpPr>
            <a:spLocks noGrp="1"/>
          </p:cNvSpPr>
          <p:nvPr/>
        </p:nvSpPr>
        <p:spPr>
          <a:xfrm>
            <a:off x="9439275" y="5524500"/>
            <a:ext cx="13144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>
                <a:solidFill>
                  <a:srgbClr val="102536"/>
                </a:solidFill>
              </a:defRPr>
            </a:pPr>
            <a:r>
              <a:rPr sz="1200" b="1">
                <a:solidFill>
                  <a:srgbClr val="102536"/>
                </a:solidFill>
              </a:rPr>
              <a:t>持续运营</a:t>
            </a:r>
            <a:endParaRPr sz="1200" b="1">
              <a:solidFill>
                <a:srgbClr val="102536"/>
              </a:solidFill>
            </a:endParaRPr>
          </a:p>
        </p:txBody>
      </p:sp>
      <p:sp>
        <p:nvSpPr>
          <p:cNvPr id="48" name="矩形 47"/>
          <p:cNvSpPr>
            <a:spLocks noGrp="1"/>
          </p:cNvSpPr>
          <p:nvPr/>
        </p:nvSpPr>
        <p:spPr>
          <a:xfrm>
            <a:off x="1143000" y="6181725"/>
            <a:ext cx="9906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350" b="1">
                <a:solidFill>
                  <a:srgbClr val="153C55"/>
                </a:solidFill>
              </a:defRPr>
            </a:pPr>
            <a:r>
              <a:rPr sz="1350" b="1">
                <a:solidFill>
                  <a:srgbClr val="153C55"/>
                </a:solidFill>
              </a:rPr>
              <a:t>企业需要的不是更多独立AI工具，而是一套能够进入真实业务的AI系统。</a:t>
            </a:r>
            <a:endParaRPr sz="1350" b="1">
              <a:solidFill>
                <a:srgbClr val="153C55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8" name="section-3"/>
          <p:cNvSpPr>
            <a:spLocks noGrp="1"/>
          </p:cNvSpPr>
          <p:nvPr/>
        </p:nvSpPr>
        <p:spPr>
          <a:xfrm>
            <a:off x="609600" y="323850"/>
            <a:ext cx="3143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157D79"/>
                </a:solidFill>
              </a:defRPr>
            </a:pPr>
            <a:r>
              <a:rPr sz="975" b="1">
                <a:solidFill>
                  <a:srgbClr val="157D79"/>
                </a:solidFill>
              </a:rPr>
              <a:t>公司定位</a:t>
            </a:r>
            <a:endParaRPr sz="975" b="1">
              <a:solidFill>
                <a:srgbClr val="157D79"/>
              </a:solidFill>
            </a:endParaRPr>
          </a:p>
        </p:txBody>
      </p:sp>
      <p:sp>
        <p:nvSpPr>
          <p:cNvPr id="2" name="page-3"/>
          <p:cNvSpPr>
            <a:spLocks noGrp="1"/>
          </p:cNvSpPr>
          <p:nvPr/>
        </p:nvSpPr>
        <p:spPr>
          <a:xfrm>
            <a:off x="11144250" y="323850"/>
            <a:ext cx="4381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>
                <a:solidFill>
                  <a:srgbClr val="607282"/>
                </a:solidFill>
              </a:defRPr>
            </a:pPr>
            <a:r>
              <a:rPr sz="975" b="1">
                <a:solidFill>
                  <a:srgbClr val="607282"/>
                </a:solidFill>
              </a:rPr>
              <a:t>03</a:t>
            </a:r>
            <a:endParaRPr sz="975" b="1">
              <a:solidFill>
                <a:srgbClr val="607282"/>
              </a:solidFill>
            </a:endParaRPr>
          </a:p>
        </p:txBody>
      </p:sp>
      <p:sp>
        <p:nvSpPr>
          <p:cNvPr id="3" name="title-3"/>
          <p:cNvSpPr>
            <a:spLocks noGrp="1"/>
          </p:cNvSpPr>
          <p:nvPr/>
        </p:nvSpPr>
        <p:spPr>
          <a:xfrm>
            <a:off x="609600" y="638175"/>
            <a:ext cx="10382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02536"/>
                </a:solidFill>
              </a:defRPr>
            </a:pPr>
            <a:r>
              <a:rPr sz="2850" b="1">
                <a:solidFill>
                  <a:srgbClr val="102536"/>
                </a:solidFill>
              </a:rPr>
              <a:t>把企业AI能力做成可交付、可部署、可持续运营的产品</a:t>
            </a:r>
            <a:endParaRPr sz="2850" b="1">
              <a:solidFill>
                <a:srgbClr val="102536"/>
              </a:solidFill>
            </a:endParaRPr>
          </a:p>
        </p:txBody>
      </p:sp>
      <p:sp>
        <p:nvSpPr>
          <p:cNvPr id="4" name="accent-3"/>
          <p:cNvSpPr>
            <a:spLocks noGrp="1"/>
          </p:cNvSpPr>
          <p:nvPr/>
        </p:nvSpPr>
        <p:spPr>
          <a:xfrm>
            <a:off x="609600" y="1276350"/>
            <a:ext cx="552450" cy="38100"/>
          </a:xfrm>
          <a:prstGeom prst="rect">
            <a:avLst/>
          </a:prstGeom>
          <a:solidFill>
            <a:srgbClr val="20A39E"/>
          </a:solidFill>
          <a:ln w="0">
            <a:noFill/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609600" y="1581150"/>
            <a:ext cx="10972800" cy="876300"/>
          </a:xfrm>
          <a:prstGeom prst="rect">
            <a:avLst/>
          </a:prstGeom>
          <a:solidFill>
            <a:srgbClr val="153C55"/>
          </a:solidFill>
          <a:ln w="0">
            <a:noFill/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838200" y="1724025"/>
            <a:ext cx="3905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425" b="1">
                <a:solidFill>
                  <a:srgbClr val="DDF4F1"/>
                </a:solidFill>
              </a:defRPr>
            </a:pPr>
            <a:r>
              <a:rPr sz="1425" b="1">
                <a:solidFill>
                  <a:srgbClr val="DDF4F1"/>
                </a:solidFill>
              </a:rPr>
              <a:t>武汉自动意志科技有限公司</a:t>
            </a:r>
            <a:endParaRPr sz="1425" b="1">
              <a:solidFill>
                <a:srgbClr val="DDF4F1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838200" y="2038350"/>
            <a:ext cx="10001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企业AI能力的产品化交付与持续运营服务商</a:t>
            </a:r>
            <a:endParaRPr sz="2100" b="1">
              <a:solidFill>
                <a:srgbClr val="FFFFFF"/>
              </a:solidFill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685800" y="2781300"/>
            <a:ext cx="3333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02536"/>
                </a:solidFill>
              </a:defRPr>
            </a:pPr>
            <a:r>
              <a:rPr sz="1650" b="1">
                <a:solidFill>
                  <a:srgbClr val="102536"/>
                </a:solidFill>
              </a:rPr>
              <a:t>智钳Claw 产品体系</a:t>
            </a:r>
            <a:endParaRPr sz="1650" b="1">
              <a:solidFill>
                <a:srgbClr val="102536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685800" y="3324225"/>
            <a:ext cx="4286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157D79"/>
                </a:solidFill>
              </a:defRPr>
            </a:pPr>
            <a:r>
              <a:rPr sz="1050" b="1">
                <a:solidFill>
                  <a:srgbClr val="157D79"/>
                </a:solidFill>
              </a:rPr>
              <a:t>01</a:t>
            </a:r>
            <a:endParaRPr sz="1050" b="1">
              <a:solidFill>
                <a:srgbClr val="157D79"/>
              </a:solidFill>
            </a:endParaRPr>
          </a:p>
        </p:txBody>
      </p:sp>
      <p:sp>
        <p:nvSpPr>
          <p:cNvPr id="10" name="直接连接符 9"/>
          <p:cNvSpPr>
            <a:spLocks noGrp="1"/>
          </p:cNvSpPr>
          <p:nvPr/>
        </p:nvSpPr>
        <p:spPr>
          <a:xfrm>
            <a:off x="685800" y="3676650"/>
            <a:ext cx="2266950" cy="0"/>
          </a:xfrm>
          <a:prstGeom prst="line">
            <a:avLst/>
          </a:prstGeom>
          <a:noFill/>
          <a:ln w="28575">
            <a:solidFill>
              <a:srgbClr val="20A39E"/>
            </a:solidFill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685800" y="3857625"/>
            <a:ext cx="22669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102536"/>
                </a:solidFill>
              </a:defRPr>
            </a:pPr>
            <a:r>
              <a:rPr sz="1575" b="1">
                <a:solidFill>
                  <a:srgbClr val="102536"/>
                </a:solidFill>
              </a:rPr>
              <a:t>AI智能盒子</a:t>
            </a:r>
            <a:endParaRPr sz="1575" b="1">
              <a:solidFill>
                <a:srgbClr val="102536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685800" y="4257675"/>
            <a:ext cx="2266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0">
                <a:solidFill>
                  <a:srgbClr val="607282"/>
                </a:solidFill>
              </a:defRPr>
            </a:pPr>
            <a:r>
              <a:rPr sz="1050" b="0">
                <a:solidFill>
                  <a:srgbClr val="607282"/>
                </a:solidFill>
              </a:rPr>
              <a:t>企业AI应用的运行与部署入口</a:t>
            </a:r>
            <a:endParaRPr sz="1050" b="0">
              <a:solidFill>
                <a:srgbClr val="607282"/>
              </a:solidFill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3409950" y="3324225"/>
            <a:ext cx="4286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157D79"/>
                </a:solidFill>
              </a:defRPr>
            </a:pPr>
            <a:r>
              <a:rPr sz="1050" b="1">
                <a:solidFill>
                  <a:srgbClr val="157D79"/>
                </a:solidFill>
              </a:rPr>
              <a:t>02</a:t>
            </a:r>
            <a:endParaRPr sz="1050" b="1">
              <a:solidFill>
                <a:srgbClr val="157D79"/>
              </a:solidFill>
            </a:endParaRPr>
          </a:p>
        </p:txBody>
      </p:sp>
      <p:sp>
        <p:nvSpPr>
          <p:cNvPr id="14" name="直接连接符 13"/>
          <p:cNvSpPr>
            <a:spLocks noGrp="1"/>
          </p:cNvSpPr>
          <p:nvPr/>
        </p:nvSpPr>
        <p:spPr>
          <a:xfrm>
            <a:off x="3409950" y="3676650"/>
            <a:ext cx="2266950" cy="0"/>
          </a:xfrm>
          <a:prstGeom prst="line">
            <a:avLst/>
          </a:prstGeom>
          <a:noFill/>
          <a:ln w="28575">
            <a:solidFill>
              <a:srgbClr val="20A39E"/>
            </a:solidFill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3409950" y="3857625"/>
            <a:ext cx="22669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102536"/>
                </a:solidFill>
              </a:defRPr>
            </a:pPr>
            <a:r>
              <a:rPr sz="1575" b="1">
                <a:solidFill>
                  <a:srgbClr val="102536"/>
                </a:solidFill>
              </a:rPr>
              <a:t>ZQ Agent</a:t>
            </a:r>
            <a:endParaRPr sz="1575" b="1">
              <a:solidFill>
                <a:srgbClr val="102536"/>
              </a:solidFill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3409950" y="4257675"/>
            <a:ext cx="2266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0">
                <a:solidFill>
                  <a:srgbClr val="607282"/>
                </a:solidFill>
              </a:defRPr>
            </a:pPr>
            <a:r>
              <a:rPr sz="1050" b="0">
                <a:solidFill>
                  <a:srgbClr val="607282"/>
                </a:solidFill>
              </a:rPr>
              <a:t>桌面与移动端任务执行入口</a:t>
            </a:r>
            <a:endParaRPr sz="1050" b="0">
              <a:solidFill>
                <a:srgbClr val="607282"/>
              </a:solidFill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6134100" y="3324225"/>
            <a:ext cx="4286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157D79"/>
                </a:solidFill>
              </a:defRPr>
            </a:pPr>
            <a:r>
              <a:rPr sz="1050" b="1">
                <a:solidFill>
                  <a:srgbClr val="157D79"/>
                </a:solidFill>
              </a:rPr>
              <a:t>03</a:t>
            </a:r>
            <a:endParaRPr sz="1050" b="1">
              <a:solidFill>
                <a:srgbClr val="157D79"/>
              </a:solidFill>
            </a:endParaRPr>
          </a:p>
        </p:txBody>
      </p:sp>
      <p:sp>
        <p:nvSpPr>
          <p:cNvPr id="18" name="直接连接符 17"/>
          <p:cNvSpPr>
            <a:spLocks noGrp="1"/>
          </p:cNvSpPr>
          <p:nvPr/>
        </p:nvSpPr>
        <p:spPr>
          <a:xfrm>
            <a:off x="6134100" y="3676650"/>
            <a:ext cx="2266950" cy="0"/>
          </a:xfrm>
          <a:prstGeom prst="line">
            <a:avLst/>
          </a:prstGeom>
          <a:noFill/>
          <a:ln w="28575">
            <a:solidFill>
              <a:srgbClr val="20A39E"/>
            </a:solidFill>
            <a:prstDash val="solid"/>
          </a:ln>
        </p:spPr>
      </p:sp>
      <p:sp>
        <p:nvSpPr>
          <p:cNvPr id="19" name="矩形 18"/>
          <p:cNvSpPr>
            <a:spLocks noGrp="1"/>
          </p:cNvSpPr>
          <p:nvPr/>
        </p:nvSpPr>
        <p:spPr>
          <a:xfrm>
            <a:off x="6134100" y="3857625"/>
            <a:ext cx="22669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102536"/>
                </a:solidFill>
              </a:defRPr>
            </a:pPr>
            <a:r>
              <a:rPr sz="1575" b="1">
                <a:solidFill>
                  <a:srgbClr val="102536"/>
                </a:solidFill>
              </a:rPr>
              <a:t>控制中心</a:t>
            </a:r>
            <a:endParaRPr sz="1575" b="1">
              <a:solidFill>
                <a:srgbClr val="102536"/>
              </a:solidFill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6134100" y="4257675"/>
            <a:ext cx="2266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0">
                <a:solidFill>
                  <a:srgbClr val="607282"/>
                </a:solidFill>
              </a:defRPr>
            </a:pPr>
            <a:r>
              <a:rPr sz="1050" b="0">
                <a:solidFill>
                  <a:srgbClr val="607282"/>
                </a:solidFill>
              </a:rPr>
              <a:t>用户、设备、权限、用量与风险</a:t>
            </a:r>
            <a:endParaRPr sz="1050" b="0">
              <a:solidFill>
                <a:srgbClr val="607282"/>
              </a:solidFill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8858250" y="3324225"/>
            <a:ext cx="4286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>
                <a:solidFill>
                  <a:srgbClr val="157D79"/>
                </a:solidFill>
              </a:defRPr>
            </a:pPr>
            <a:r>
              <a:rPr sz="1050" b="1">
                <a:solidFill>
                  <a:srgbClr val="157D79"/>
                </a:solidFill>
              </a:rPr>
              <a:t>04</a:t>
            </a:r>
            <a:endParaRPr sz="1050" b="1">
              <a:solidFill>
                <a:srgbClr val="157D79"/>
              </a:solidFill>
            </a:endParaRPr>
          </a:p>
        </p:txBody>
      </p:sp>
      <p:sp>
        <p:nvSpPr>
          <p:cNvPr id="22" name="直接连接符 21"/>
          <p:cNvSpPr>
            <a:spLocks noGrp="1"/>
          </p:cNvSpPr>
          <p:nvPr/>
        </p:nvSpPr>
        <p:spPr>
          <a:xfrm>
            <a:off x="8858250" y="3676650"/>
            <a:ext cx="2266950" cy="0"/>
          </a:xfrm>
          <a:prstGeom prst="line">
            <a:avLst/>
          </a:prstGeom>
          <a:noFill/>
          <a:ln w="28575">
            <a:solidFill>
              <a:srgbClr val="D89A2B"/>
            </a:solidFill>
            <a:prstDash val="solid"/>
          </a:ln>
        </p:spPr>
      </p:sp>
      <p:sp>
        <p:nvSpPr>
          <p:cNvPr id="23" name="矩形 22"/>
          <p:cNvSpPr>
            <a:spLocks noGrp="1"/>
          </p:cNvSpPr>
          <p:nvPr/>
        </p:nvSpPr>
        <p:spPr>
          <a:xfrm>
            <a:off x="8858250" y="3857625"/>
            <a:ext cx="22669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102536"/>
                </a:solidFill>
              </a:defRPr>
            </a:pPr>
            <a:r>
              <a:rPr sz="1575" b="1">
                <a:solidFill>
                  <a:srgbClr val="102536"/>
                </a:solidFill>
              </a:rPr>
              <a:t>企业应用</a:t>
            </a:r>
            <a:endParaRPr sz="1575" b="1">
              <a:solidFill>
                <a:srgbClr val="102536"/>
              </a:solidFill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8858250" y="4257675"/>
            <a:ext cx="22669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0">
                <a:solidFill>
                  <a:srgbClr val="607282"/>
                </a:solidFill>
              </a:defRPr>
            </a:pPr>
            <a:r>
              <a:rPr sz="1050" b="0">
                <a:solidFill>
                  <a:srgbClr val="607282"/>
                </a:solidFill>
              </a:rPr>
              <a:t>以GEO品牌排名优化为重点应用</a:t>
            </a:r>
            <a:endParaRPr sz="1050" b="0">
              <a:solidFill>
                <a:srgbClr val="607282"/>
              </a:solidFill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685800" y="5191125"/>
            <a:ext cx="38100" cy="247650"/>
          </a:xfrm>
          <a:prstGeom prst="rect">
            <a:avLst/>
          </a:prstGeom>
          <a:solidFill>
            <a:srgbClr val="D89A2B"/>
          </a:solidFill>
          <a:ln w="0">
            <a:noFill/>
            <a:prstDash val="solid"/>
          </a:ln>
        </p:spPr>
      </p:sp>
      <p:sp>
        <p:nvSpPr>
          <p:cNvPr id="26" name="矩形 25"/>
          <p:cNvSpPr>
            <a:spLocks noGrp="1"/>
          </p:cNvSpPr>
          <p:nvPr/>
        </p:nvSpPr>
        <p:spPr>
          <a:xfrm>
            <a:off x="819150" y="5172075"/>
            <a:ext cx="13906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02536"/>
                </a:solidFill>
              </a:defRPr>
            </a:pPr>
            <a:r>
              <a:rPr sz="1275" b="1">
                <a:solidFill>
                  <a:srgbClr val="102536"/>
                </a:solidFill>
              </a:rPr>
              <a:t>交付方式</a:t>
            </a:r>
            <a:endParaRPr sz="1275" b="1">
              <a:solidFill>
                <a:srgbClr val="102536"/>
              </a:solidFill>
            </a:endParaRPr>
          </a:p>
        </p:txBody>
      </p:sp>
      <p:sp>
        <p:nvSpPr>
          <p:cNvPr id="27" name="矩形 26"/>
          <p:cNvSpPr>
            <a:spLocks noGrp="1"/>
          </p:cNvSpPr>
          <p:nvPr/>
        </p:nvSpPr>
        <p:spPr>
          <a:xfrm>
            <a:off x="685800" y="5562600"/>
            <a:ext cx="1809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102536"/>
                </a:solidFill>
              </a:defRPr>
            </a:pPr>
            <a:r>
              <a:rPr sz="1275" b="1">
                <a:solidFill>
                  <a:srgbClr val="102536"/>
                </a:solidFill>
              </a:rPr>
              <a:t>标准产品交付</a:t>
            </a:r>
            <a:endParaRPr sz="1275" b="1">
              <a:solidFill>
                <a:srgbClr val="102536"/>
              </a:solidFill>
            </a:endParaRPr>
          </a:p>
        </p:txBody>
      </p:sp>
      <p:sp>
        <p:nvSpPr>
          <p:cNvPr id="28" name="直接连接符 27"/>
          <p:cNvSpPr>
            <a:spLocks noGrp="1"/>
          </p:cNvSpPr>
          <p:nvPr/>
        </p:nvSpPr>
        <p:spPr>
          <a:xfrm>
            <a:off x="2657475" y="5572125"/>
            <a:ext cx="0" cy="361950"/>
          </a:xfrm>
          <a:prstGeom prst="line">
            <a:avLst/>
          </a:prstGeom>
          <a:noFill/>
          <a:ln w="9525">
            <a:solidFill>
              <a:srgbClr val="D8E1E7"/>
            </a:solidFill>
            <a:prstDash val="solid"/>
          </a:ln>
        </p:spPr>
      </p:sp>
      <p:sp>
        <p:nvSpPr>
          <p:cNvPr id="29" name="矩形 28"/>
          <p:cNvSpPr>
            <a:spLocks noGrp="1"/>
          </p:cNvSpPr>
          <p:nvPr/>
        </p:nvSpPr>
        <p:spPr>
          <a:xfrm>
            <a:off x="2828925" y="5562600"/>
            <a:ext cx="1809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102536"/>
                </a:solidFill>
              </a:defRPr>
            </a:pPr>
            <a:r>
              <a:rPr sz="1275" b="1">
                <a:solidFill>
                  <a:srgbClr val="102536"/>
                </a:solidFill>
              </a:rPr>
              <a:t>企业现场部署</a:t>
            </a:r>
            <a:endParaRPr sz="1275" b="1">
              <a:solidFill>
                <a:srgbClr val="102536"/>
              </a:solidFill>
            </a:endParaRPr>
          </a:p>
        </p:txBody>
      </p:sp>
      <p:sp>
        <p:nvSpPr>
          <p:cNvPr id="30" name="直接连接符 29"/>
          <p:cNvSpPr>
            <a:spLocks noGrp="1"/>
          </p:cNvSpPr>
          <p:nvPr/>
        </p:nvSpPr>
        <p:spPr>
          <a:xfrm>
            <a:off x="4800600" y="5572125"/>
            <a:ext cx="0" cy="361950"/>
          </a:xfrm>
          <a:prstGeom prst="line">
            <a:avLst/>
          </a:prstGeom>
          <a:noFill/>
          <a:ln w="9525">
            <a:solidFill>
              <a:srgbClr val="D8E1E7"/>
            </a:solidFill>
            <a:prstDash val="solid"/>
          </a:ln>
        </p:spPr>
      </p:sp>
      <p:sp>
        <p:nvSpPr>
          <p:cNvPr id="31" name="矩形 30"/>
          <p:cNvSpPr>
            <a:spLocks noGrp="1"/>
          </p:cNvSpPr>
          <p:nvPr/>
        </p:nvSpPr>
        <p:spPr>
          <a:xfrm>
            <a:off x="4972050" y="5562600"/>
            <a:ext cx="1809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102536"/>
                </a:solidFill>
              </a:defRPr>
            </a:pPr>
            <a:r>
              <a:rPr sz="1275" b="1">
                <a:solidFill>
                  <a:srgbClr val="102536"/>
                </a:solidFill>
              </a:rPr>
              <a:t>企业应用配置</a:t>
            </a:r>
            <a:endParaRPr sz="1275" b="1">
              <a:solidFill>
                <a:srgbClr val="102536"/>
              </a:solidFill>
            </a:endParaRPr>
          </a:p>
        </p:txBody>
      </p:sp>
      <p:sp>
        <p:nvSpPr>
          <p:cNvPr id="32" name="直接连接符 31"/>
          <p:cNvSpPr>
            <a:spLocks noGrp="1"/>
          </p:cNvSpPr>
          <p:nvPr/>
        </p:nvSpPr>
        <p:spPr>
          <a:xfrm>
            <a:off x="6943725" y="5572125"/>
            <a:ext cx="0" cy="361950"/>
          </a:xfrm>
          <a:prstGeom prst="line">
            <a:avLst/>
          </a:prstGeom>
          <a:noFill/>
          <a:ln w="9525">
            <a:solidFill>
              <a:srgbClr val="D8E1E7"/>
            </a:solidFill>
            <a:prstDash val="solid"/>
          </a:ln>
        </p:spPr>
      </p:sp>
      <p:sp>
        <p:nvSpPr>
          <p:cNvPr id="33" name="矩形 32"/>
          <p:cNvSpPr>
            <a:spLocks noGrp="1"/>
          </p:cNvSpPr>
          <p:nvPr/>
        </p:nvSpPr>
        <p:spPr>
          <a:xfrm>
            <a:off x="7115175" y="5562600"/>
            <a:ext cx="1809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102536"/>
                </a:solidFill>
              </a:defRPr>
            </a:pPr>
            <a:r>
              <a:rPr sz="1275" b="1">
                <a:solidFill>
                  <a:srgbClr val="102536"/>
                </a:solidFill>
              </a:rPr>
              <a:t>项目定制开发</a:t>
            </a:r>
            <a:endParaRPr sz="1275" b="1">
              <a:solidFill>
                <a:srgbClr val="102536"/>
              </a:solidFill>
            </a:endParaRPr>
          </a:p>
        </p:txBody>
      </p:sp>
      <p:sp>
        <p:nvSpPr>
          <p:cNvPr id="34" name="直接连接符 33"/>
          <p:cNvSpPr>
            <a:spLocks noGrp="1"/>
          </p:cNvSpPr>
          <p:nvPr/>
        </p:nvSpPr>
        <p:spPr>
          <a:xfrm>
            <a:off x="9086850" y="5572125"/>
            <a:ext cx="0" cy="361950"/>
          </a:xfrm>
          <a:prstGeom prst="line">
            <a:avLst/>
          </a:prstGeom>
          <a:noFill/>
          <a:ln w="9525">
            <a:solidFill>
              <a:srgbClr val="D8E1E7"/>
            </a:solidFill>
            <a:prstDash val="solid"/>
          </a:ln>
        </p:spPr>
      </p:sp>
      <p:sp>
        <p:nvSpPr>
          <p:cNvPr id="35" name="矩形 34"/>
          <p:cNvSpPr>
            <a:spLocks noGrp="1"/>
          </p:cNvSpPr>
          <p:nvPr/>
        </p:nvSpPr>
        <p:spPr>
          <a:xfrm>
            <a:off x="9258300" y="5562600"/>
            <a:ext cx="1809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102536"/>
                </a:solidFill>
              </a:defRPr>
            </a:pPr>
            <a:r>
              <a:rPr sz="1275" b="1">
                <a:solidFill>
                  <a:srgbClr val="102536"/>
                </a:solidFill>
              </a:rPr>
              <a:t>持续运营服务</a:t>
            </a:r>
            <a:endParaRPr sz="1275" b="1">
              <a:solidFill>
                <a:srgbClr val="102536"/>
              </a:solidFill>
            </a:endParaRPr>
          </a:p>
        </p:txBody>
      </p:sp>
      <p:sp>
        <p:nvSpPr>
          <p:cNvPr id="36" name="footer-line-3"/>
          <p:cNvSpPr>
            <a:spLocks noGrp="1"/>
          </p:cNvSpPr>
          <p:nvPr/>
        </p:nvSpPr>
        <p:spPr>
          <a:xfrm>
            <a:off x="609600" y="6505575"/>
            <a:ext cx="10972800" cy="0"/>
          </a:xfrm>
          <a:prstGeom prst="line">
            <a:avLst/>
          </a:prstGeom>
          <a:noFill/>
          <a:ln w="9525">
            <a:solidFill>
              <a:srgbClr val="D8E1E7"/>
            </a:solidFill>
            <a:prstDash val="solid"/>
          </a:ln>
        </p:spPr>
      </p:sp>
      <p:sp>
        <p:nvSpPr>
          <p:cNvPr id="37" name="footer-3"/>
          <p:cNvSpPr>
            <a:spLocks noGrp="1"/>
          </p:cNvSpPr>
          <p:nvPr/>
        </p:nvSpPr>
        <p:spPr>
          <a:xfrm>
            <a:off x="609600" y="6572250"/>
            <a:ext cx="666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25" b="0">
                <a:solidFill>
                  <a:srgbClr val="607282"/>
                </a:solidFill>
              </a:defRPr>
            </a:pPr>
            <a:r>
              <a:rPr sz="825" b="0">
                <a:solidFill>
                  <a:srgbClr val="607282"/>
                </a:solidFill>
              </a:rPr>
              <a:t>武汉自动意志科技有限公司  |  智钳Claw 企业AI智能体解决方案</a:t>
            </a:r>
            <a:endParaRPr sz="825" b="0">
              <a:solidFill>
                <a:srgbClr val="60728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4" name="section-4"/>
          <p:cNvSpPr>
            <a:spLocks noGrp="1"/>
          </p:cNvSpPr>
          <p:nvPr/>
        </p:nvSpPr>
        <p:spPr>
          <a:xfrm>
            <a:off x="609600" y="323850"/>
            <a:ext cx="3143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157D79"/>
                </a:solidFill>
              </a:defRPr>
            </a:pPr>
            <a:r>
              <a:rPr sz="975" b="1">
                <a:solidFill>
                  <a:srgbClr val="157D79"/>
                </a:solidFill>
              </a:rPr>
              <a:t>企业岗位</a:t>
            </a:r>
            <a:endParaRPr sz="975" b="1">
              <a:solidFill>
                <a:srgbClr val="157D79"/>
              </a:solidFill>
            </a:endParaRPr>
          </a:p>
        </p:txBody>
      </p:sp>
      <p:sp>
        <p:nvSpPr>
          <p:cNvPr id="2" name="page-4"/>
          <p:cNvSpPr>
            <a:spLocks noGrp="1"/>
          </p:cNvSpPr>
          <p:nvPr/>
        </p:nvSpPr>
        <p:spPr>
          <a:xfrm>
            <a:off x="11144250" y="323850"/>
            <a:ext cx="4381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>
                <a:solidFill>
                  <a:srgbClr val="607282"/>
                </a:solidFill>
              </a:defRPr>
            </a:pPr>
            <a:r>
              <a:rPr sz="975" b="1">
                <a:solidFill>
                  <a:srgbClr val="607282"/>
                </a:solidFill>
              </a:rPr>
              <a:t>04</a:t>
            </a:r>
            <a:endParaRPr sz="975" b="1">
              <a:solidFill>
                <a:srgbClr val="607282"/>
              </a:solidFill>
            </a:endParaRPr>
          </a:p>
        </p:txBody>
      </p:sp>
      <p:sp>
        <p:nvSpPr>
          <p:cNvPr id="3" name="title-4"/>
          <p:cNvSpPr>
            <a:spLocks noGrp="1"/>
          </p:cNvSpPr>
          <p:nvPr/>
        </p:nvSpPr>
        <p:spPr>
          <a:xfrm>
            <a:off x="609600" y="638175"/>
            <a:ext cx="10382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02536"/>
                </a:solidFill>
              </a:defRPr>
            </a:pPr>
            <a:r>
              <a:rPr sz="2850" b="1">
                <a:solidFill>
                  <a:srgbClr val="102536"/>
                </a:solidFill>
              </a:rPr>
              <a:t>同一套系统，回应不同岗位的成功标准</a:t>
            </a:r>
            <a:endParaRPr sz="2850" b="1">
              <a:solidFill>
                <a:srgbClr val="102536"/>
              </a:solidFill>
            </a:endParaRPr>
          </a:p>
        </p:txBody>
      </p:sp>
      <p:sp>
        <p:nvSpPr>
          <p:cNvPr id="4" name="accent-4"/>
          <p:cNvSpPr>
            <a:spLocks noGrp="1"/>
          </p:cNvSpPr>
          <p:nvPr/>
        </p:nvSpPr>
        <p:spPr>
          <a:xfrm>
            <a:off x="609600" y="1276350"/>
            <a:ext cx="552450" cy="38100"/>
          </a:xfrm>
          <a:prstGeom prst="rect">
            <a:avLst/>
          </a:prstGeom>
          <a:solidFill>
            <a:srgbClr val="20A39E"/>
          </a:solidFill>
          <a:ln w="0">
            <a:noFill/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685800" y="1581150"/>
            <a:ext cx="1562100" cy="838200"/>
          </a:xfrm>
          <a:prstGeom prst="rect">
            <a:avLst/>
          </a:prstGeom>
          <a:solidFill>
            <a:srgbClr val="153C55"/>
          </a:solidFill>
          <a:ln w="0">
            <a:noFill/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838200" y="1857375"/>
            <a:ext cx="12573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决策层</a:t>
            </a:r>
            <a:endParaRPr sz="1425" b="1">
              <a:solidFill>
                <a:srgbClr val="FFFFFF"/>
              </a:solidFill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2247900" y="1581150"/>
            <a:ext cx="9258300" cy="83820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E7"/>
            </a:solidFill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2400300" y="1724025"/>
            <a:ext cx="4324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02536"/>
                </a:solidFill>
              </a:defRPr>
            </a:pPr>
            <a:r>
              <a:rPr sz="1275" b="1">
                <a:solidFill>
                  <a:srgbClr val="102536"/>
                </a:solidFill>
              </a:rPr>
              <a:t>企业负责人</a:t>
            </a:r>
            <a:endParaRPr sz="1275" b="1">
              <a:solidFill>
                <a:srgbClr val="102536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2400300" y="2009775"/>
            <a:ext cx="43243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0">
                <a:solidFill>
                  <a:srgbClr val="607282"/>
                </a:solidFill>
              </a:defRPr>
            </a:pPr>
            <a:r>
              <a:rPr sz="1050" b="0">
                <a:solidFill>
                  <a:srgbClr val="607282"/>
                </a:solidFill>
              </a:rPr>
              <a:t>价值、成本、效果、长期竞争力</a:t>
            </a:r>
            <a:endParaRPr sz="1050" b="0">
              <a:solidFill>
                <a:srgbClr val="607282"/>
              </a:solidFill>
            </a:endParaRPr>
          </a:p>
        </p:txBody>
      </p:sp>
      <p:sp>
        <p:nvSpPr>
          <p:cNvPr id="10" name="直接连接符 9"/>
          <p:cNvSpPr>
            <a:spLocks noGrp="1"/>
          </p:cNvSpPr>
          <p:nvPr/>
        </p:nvSpPr>
        <p:spPr>
          <a:xfrm>
            <a:off x="6877050" y="1714500"/>
            <a:ext cx="0" cy="571500"/>
          </a:xfrm>
          <a:prstGeom prst="line">
            <a:avLst/>
          </a:prstGeom>
          <a:noFill/>
          <a:ln w="9525">
            <a:solidFill>
              <a:srgbClr val="D8E1E7"/>
            </a:solidFill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7029450" y="1724025"/>
            <a:ext cx="4324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02536"/>
                </a:solidFill>
              </a:defRPr>
            </a:pPr>
            <a:r>
              <a:rPr sz="1275" b="1">
                <a:solidFill>
                  <a:srgbClr val="102536"/>
                </a:solidFill>
              </a:rPr>
              <a:t>数字化转型负责人</a:t>
            </a:r>
            <a:endParaRPr sz="1275" b="1">
              <a:solidFill>
                <a:srgbClr val="102536"/>
              </a:solidFill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7029450" y="2009775"/>
            <a:ext cx="43243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0">
                <a:solidFill>
                  <a:srgbClr val="607282"/>
                </a:solidFill>
              </a:defRPr>
            </a:pPr>
            <a:r>
              <a:rPr sz="1050" b="0">
                <a:solidFill>
                  <a:srgbClr val="607282"/>
                </a:solidFill>
              </a:rPr>
              <a:t>规划、跨部门协同、推广与扩展</a:t>
            </a:r>
            <a:endParaRPr sz="1050" b="0">
              <a:solidFill>
                <a:srgbClr val="607282"/>
              </a:solidFill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685800" y="2533650"/>
            <a:ext cx="1562100" cy="838200"/>
          </a:xfrm>
          <a:prstGeom prst="rect">
            <a:avLst/>
          </a:prstGeom>
          <a:solidFill>
            <a:srgbClr val="2B6F8A"/>
          </a:solidFill>
          <a:ln w="0">
            <a:noFill/>
            <a:prstDash val="solid"/>
          </a:ln>
        </p:spPr>
      </p:sp>
      <p:sp>
        <p:nvSpPr>
          <p:cNvPr id="14" name="矩形 13"/>
          <p:cNvSpPr>
            <a:spLocks noGrp="1"/>
          </p:cNvSpPr>
          <p:nvPr/>
        </p:nvSpPr>
        <p:spPr>
          <a:xfrm>
            <a:off x="838200" y="2809875"/>
            <a:ext cx="12573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业务管理层</a:t>
            </a:r>
            <a:endParaRPr sz="1425" b="1">
              <a:solidFill>
                <a:srgbClr val="FFFFFF"/>
              </a:solidFill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2247900" y="2533650"/>
            <a:ext cx="9258300" cy="83820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E7"/>
            </a:solidFill>
            <a:prstDash val="solid"/>
          </a:ln>
        </p:spPr>
      </p:sp>
      <p:sp>
        <p:nvSpPr>
          <p:cNvPr id="16" name="矩形 15"/>
          <p:cNvSpPr>
            <a:spLocks noGrp="1"/>
          </p:cNvSpPr>
          <p:nvPr/>
        </p:nvSpPr>
        <p:spPr>
          <a:xfrm>
            <a:off x="2400300" y="2676525"/>
            <a:ext cx="4324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02536"/>
                </a:solidFill>
              </a:defRPr>
            </a:pPr>
            <a:r>
              <a:rPr sz="1275" b="1">
                <a:solidFill>
                  <a:srgbClr val="102536"/>
                </a:solidFill>
              </a:rPr>
              <a:t>业务部门负责人</a:t>
            </a:r>
            <a:endParaRPr sz="1275" b="1">
              <a:solidFill>
                <a:srgbClr val="102536"/>
              </a:solidFill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2400300" y="2962275"/>
            <a:ext cx="43243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0">
                <a:solidFill>
                  <a:srgbClr val="607282"/>
                </a:solidFill>
              </a:defRPr>
            </a:pPr>
            <a:r>
              <a:rPr sz="1050" b="0">
                <a:solidFill>
                  <a:srgbClr val="607282"/>
                </a:solidFill>
              </a:rPr>
              <a:t>解决部门问题、提升效率、复制场景</a:t>
            </a:r>
            <a:endParaRPr sz="1050" b="0">
              <a:solidFill>
                <a:srgbClr val="607282"/>
              </a:solidFill>
            </a:endParaRPr>
          </a:p>
        </p:txBody>
      </p:sp>
      <p:sp>
        <p:nvSpPr>
          <p:cNvPr id="18" name="直接连接符 17"/>
          <p:cNvSpPr>
            <a:spLocks noGrp="1"/>
          </p:cNvSpPr>
          <p:nvPr/>
        </p:nvSpPr>
        <p:spPr>
          <a:xfrm>
            <a:off x="6877050" y="2667000"/>
            <a:ext cx="0" cy="571500"/>
          </a:xfrm>
          <a:prstGeom prst="line">
            <a:avLst/>
          </a:prstGeom>
          <a:noFill/>
          <a:ln w="9525">
            <a:solidFill>
              <a:srgbClr val="D8E1E7"/>
            </a:solidFill>
            <a:prstDash val="solid"/>
          </a:ln>
        </p:spPr>
      </p:sp>
      <p:sp>
        <p:nvSpPr>
          <p:cNvPr id="19" name="矩形 18"/>
          <p:cNvSpPr>
            <a:spLocks noGrp="1"/>
          </p:cNvSpPr>
          <p:nvPr/>
        </p:nvSpPr>
        <p:spPr>
          <a:xfrm>
            <a:off x="7029450" y="2676525"/>
            <a:ext cx="4324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02536"/>
                </a:solidFill>
              </a:defRPr>
            </a:pPr>
            <a:r>
              <a:rPr sz="1275" b="1">
                <a:solidFill>
                  <a:srgbClr val="102536"/>
                </a:solidFill>
              </a:rPr>
              <a:t>项目经理</a:t>
            </a:r>
            <a:endParaRPr sz="1275" b="1">
              <a:solidFill>
                <a:srgbClr val="102536"/>
              </a:solidFill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7029450" y="2962275"/>
            <a:ext cx="43243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0">
                <a:solidFill>
                  <a:srgbClr val="607282"/>
                </a:solidFill>
              </a:defRPr>
            </a:pPr>
            <a:r>
              <a:rPr sz="1050" b="0">
                <a:solidFill>
                  <a:srgbClr val="607282"/>
                </a:solidFill>
              </a:rPr>
              <a:t>进度、分工、测试验收、问题跟踪</a:t>
            </a:r>
            <a:endParaRPr sz="1050" b="0">
              <a:solidFill>
                <a:srgbClr val="607282"/>
              </a:solidFill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685800" y="3486150"/>
            <a:ext cx="1562100" cy="1257300"/>
          </a:xfrm>
          <a:prstGeom prst="rect">
            <a:avLst/>
          </a:prstGeom>
          <a:solidFill>
            <a:srgbClr val="157D79"/>
          </a:solidFill>
          <a:ln w="0">
            <a:noFill/>
            <a:prstDash val="solid"/>
          </a:ln>
        </p:spPr>
      </p:sp>
      <p:sp>
        <p:nvSpPr>
          <p:cNvPr id="22" name="矩形 21"/>
          <p:cNvSpPr>
            <a:spLocks noGrp="1"/>
          </p:cNvSpPr>
          <p:nvPr/>
        </p:nvSpPr>
        <p:spPr>
          <a:xfrm>
            <a:off x="838200" y="3971925"/>
            <a:ext cx="12573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增长执行层</a:t>
            </a:r>
            <a:endParaRPr sz="1425" b="1">
              <a:solidFill>
                <a:srgbClr val="FFFFFF"/>
              </a:solidFill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2247900" y="3486150"/>
            <a:ext cx="9258300" cy="125730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E7"/>
            </a:solidFill>
            <a:prstDash val="solid"/>
          </a:ln>
        </p:spPr>
      </p:sp>
      <p:sp>
        <p:nvSpPr>
          <p:cNvPr id="24" name="矩形 23"/>
          <p:cNvSpPr>
            <a:spLocks noGrp="1"/>
          </p:cNvSpPr>
          <p:nvPr/>
        </p:nvSpPr>
        <p:spPr>
          <a:xfrm>
            <a:off x="2400300" y="3629025"/>
            <a:ext cx="20097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02536"/>
                </a:solidFill>
              </a:defRPr>
            </a:pPr>
            <a:r>
              <a:rPr sz="1275" b="1">
                <a:solidFill>
                  <a:srgbClr val="102536"/>
                </a:solidFill>
              </a:rPr>
              <a:t>运营人员</a:t>
            </a:r>
            <a:endParaRPr sz="1275" b="1">
              <a:solidFill>
                <a:srgbClr val="102536"/>
              </a:solidFill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2400300" y="3914775"/>
            <a:ext cx="2009775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0">
                <a:solidFill>
                  <a:srgbClr val="607282"/>
                </a:solidFill>
              </a:defRPr>
            </a:pPr>
            <a:r>
              <a:rPr sz="1050" b="0">
                <a:solidFill>
                  <a:srgbClr val="607282"/>
                </a:solidFill>
              </a:rPr>
              <a:t>日常任务、效率、执行数据</a:t>
            </a:r>
            <a:endParaRPr sz="1050" b="0">
              <a:solidFill>
                <a:srgbClr val="607282"/>
              </a:solidFill>
            </a:endParaRPr>
          </a:p>
        </p:txBody>
      </p:sp>
      <p:sp>
        <p:nvSpPr>
          <p:cNvPr id="26" name="直接连接符 25"/>
          <p:cNvSpPr>
            <a:spLocks noGrp="1"/>
          </p:cNvSpPr>
          <p:nvPr/>
        </p:nvSpPr>
        <p:spPr>
          <a:xfrm>
            <a:off x="4562475" y="3619500"/>
            <a:ext cx="0" cy="990600"/>
          </a:xfrm>
          <a:prstGeom prst="line">
            <a:avLst/>
          </a:prstGeom>
          <a:noFill/>
          <a:ln w="9525">
            <a:solidFill>
              <a:srgbClr val="D8E1E7"/>
            </a:solidFill>
            <a:prstDash val="solid"/>
          </a:ln>
        </p:spPr>
      </p:sp>
      <p:sp>
        <p:nvSpPr>
          <p:cNvPr id="27" name="矩形 26"/>
          <p:cNvSpPr>
            <a:spLocks noGrp="1"/>
          </p:cNvSpPr>
          <p:nvPr/>
        </p:nvSpPr>
        <p:spPr>
          <a:xfrm>
            <a:off x="4714875" y="3629025"/>
            <a:ext cx="20097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02536"/>
                </a:solidFill>
              </a:defRPr>
            </a:pPr>
            <a:r>
              <a:rPr sz="1275" b="1">
                <a:solidFill>
                  <a:srgbClr val="102536"/>
                </a:solidFill>
              </a:rPr>
              <a:t>市场经理</a:t>
            </a:r>
            <a:endParaRPr sz="1275" b="1">
              <a:solidFill>
                <a:srgbClr val="102536"/>
              </a:solidFill>
            </a:endParaRPr>
          </a:p>
        </p:txBody>
      </p:sp>
      <p:sp>
        <p:nvSpPr>
          <p:cNvPr id="28" name="矩形 27"/>
          <p:cNvSpPr>
            <a:spLocks noGrp="1"/>
          </p:cNvSpPr>
          <p:nvPr/>
        </p:nvSpPr>
        <p:spPr>
          <a:xfrm>
            <a:off x="4714875" y="3914775"/>
            <a:ext cx="2009775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0">
                <a:solidFill>
                  <a:srgbClr val="607282"/>
                </a:solidFill>
              </a:defRPr>
            </a:pPr>
            <a:r>
              <a:rPr sz="1050" b="0">
                <a:solidFill>
                  <a:srgbClr val="607282"/>
                </a:solidFill>
              </a:rPr>
              <a:t>品牌定位、曝光、竞争与GEO效果</a:t>
            </a:r>
            <a:endParaRPr sz="1050" b="0">
              <a:solidFill>
                <a:srgbClr val="607282"/>
              </a:solidFill>
            </a:endParaRPr>
          </a:p>
        </p:txBody>
      </p:sp>
      <p:sp>
        <p:nvSpPr>
          <p:cNvPr id="29" name="直接连接符 28"/>
          <p:cNvSpPr>
            <a:spLocks noGrp="1"/>
          </p:cNvSpPr>
          <p:nvPr/>
        </p:nvSpPr>
        <p:spPr>
          <a:xfrm>
            <a:off x="6877050" y="3619500"/>
            <a:ext cx="0" cy="990600"/>
          </a:xfrm>
          <a:prstGeom prst="line">
            <a:avLst/>
          </a:prstGeom>
          <a:noFill/>
          <a:ln w="9525">
            <a:solidFill>
              <a:srgbClr val="D8E1E7"/>
            </a:solidFill>
            <a:prstDash val="solid"/>
          </a:ln>
        </p:spPr>
      </p:sp>
      <p:sp>
        <p:nvSpPr>
          <p:cNvPr id="30" name="矩形 29"/>
          <p:cNvSpPr>
            <a:spLocks noGrp="1"/>
          </p:cNvSpPr>
          <p:nvPr/>
        </p:nvSpPr>
        <p:spPr>
          <a:xfrm>
            <a:off x="7029450" y="3629025"/>
            <a:ext cx="20097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02536"/>
                </a:solidFill>
              </a:defRPr>
            </a:pPr>
            <a:r>
              <a:rPr sz="1275" b="1">
                <a:solidFill>
                  <a:srgbClr val="102536"/>
                </a:solidFill>
              </a:rPr>
              <a:t>新媒体与内容人员</a:t>
            </a:r>
            <a:endParaRPr sz="1275" b="1">
              <a:solidFill>
                <a:srgbClr val="102536"/>
              </a:solidFill>
            </a:endParaRPr>
          </a:p>
        </p:txBody>
      </p:sp>
      <p:sp>
        <p:nvSpPr>
          <p:cNvPr id="31" name="矩形 30"/>
          <p:cNvSpPr>
            <a:spLocks noGrp="1"/>
          </p:cNvSpPr>
          <p:nvPr/>
        </p:nvSpPr>
        <p:spPr>
          <a:xfrm>
            <a:off x="7029450" y="3914775"/>
            <a:ext cx="2009775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0">
                <a:solidFill>
                  <a:srgbClr val="607282"/>
                </a:solidFill>
              </a:defRPr>
            </a:pPr>
            <a:r>
              <a:rPr sz="1050" b="0">
                <a:solidFill>
                  <a:srgbClr val="607282"/>
                </a:solidFill>
              </a:rPr>
              <a:t>选题、创作、发布、表达一致</a:t>
            </a:r>
            <a:endParaRPr sz="1050" b="0">
              <a:solidFill>
                <a:srgbClr val="607282"/>
              </a:solidFill>
            </a:endParaRPr>
          </a:p>
        </p:txBody>
      </p:sp>
      <p:sp>
        <p:nvSpPr>
          <p:cNvPr id="32" name="直接连接符 31"/>
          <p:cNvSpPr>
            <a:spLocks noGrp="1"/>
          </p:cNvSpPr>
          <p:nvPr/>
        </p:nvSpPr>
        <p:spPr>
          <a:xfrm>
            <a:off x="9191625" y="3619500"/>
            <a:ext cx="0" cy="990600"/>
          </a:xfrm>
          <a:prstGeom prst="line">
            <a:avLst/>
          </a:prstGeom>
          <a:noFill/>
          <a:ln w="9525">
            <a:solidFill>
              <a:srgbClr val="D8E1E7"/>
            </a:solidFill>
            <a:prstDash val="solid"/>
          </a:ln>
        </p:spPr>
      </p:sp>
      <p:sp>
        <p:nvSpPr>
          <p:cNvPr id="33" name="矩形 32"/>
          <p:cNvSpPr>
            <a:spLocks noGrp="1"/>
          </p:cNvSpPr>
          <p:nvPr/>
        </p:nvSpPr>
        <p:spPr>
          <a:xfrm>
            <a:off x="9344025" y="3629025"/>
            <a:ext cx="20097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02536"/>
                </a:solidFill>
              </a:defRPr>
            </a:pPr>
            <a:r>
              <a:rPr sz="1275" b="1">
                <a:solidFill>
                  <a:srgbClr val="102536"/>
                </a:solidFill>
              </a:rPr>
              <a:t>销售与商务人员</a:t>
            </a:r>
            <a:endParaRPr sz="1275" b="1">
              <a:solidFill>
                <a:srgbClr val="102536"/>
              </a:solidFill>
            </a:endParaRPr>
          </a:p>
        </p:txBody>
      </p:sp>
      <p:sp>
        <p:nvSpPr>
          <p:cNvPr id="34" name="矩形 33"/>
          <p:cNvSpPr>
            <a:spLocks noGrp="1"/>
          </p:cNvSpPr>
          <p:nvPr/>
        </p:nvSpPr>
        <p:spPr>
          <a:xfrm>
            <a:off x="9344025" y="3914775"/>
            <a:ext cx="2009775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0">
                <a:solidFill>
                  <a:srgbClr val="607282"/>
                </a:solidFill>
              </a:defRPr>
            </a:pPr>
            <a:r>
              <a:rPr sz="1050" b="0">
                <a:solidFill>
                  <a:srgbClr val="607282"/>
                </a:solidFill>
              </a:rPr>
              <a:t>品牌背书、客户信任与转化</a:t>
            </a:r>
            <a:endParaRPr sz="1050" b="0">
              <a:solidFill>
                <a:srgbClr val="607282"/>
              </a:solidFill>
            </a:endParaRPr>
          </a:p>
        </p:txBody>
      </p:sp>
      <p:sp>
        <p:nvSpPr>
          <p:cNvPr id="35" name="矩形 34"/>
          <p:cNvSpPr>
            <a:spLocks noGrp="1"/>
          </p:cNvSpPr>
          <p:nvPr/>
        </p:nvSpPr>
        <p:spPr>
          <a:xfrm>
            <a:off x="685800" y="4857750"/>
            <a:ext cx="1562100" cy="723900"/>
          </a:xfrm>
          <a:prstGeom prst="rect">
            <a:avLst/>
          </a:prstGeom>
          <a:solidFill>
            <a:srgbClr val="D89A2B"/>
          </a:solidFill>
          <a:ln w="0">
            <a:noFill/>
            <a:prstDash val="solid"/>
          </a:ln>
        </p:spPr>
      </p:sp>
      <p:sp>
        <p:nvSpPr>
          <p:cNvPr id="36" name="矩形 35"/>
          <p:cNvSpPr>
            <a:spLocks noGrp="1"/>
          </p:cNvSpPr>
          <p:nvPr/>
        </p:nvSpPr>
        <p:spPr>
          <a:xfrm>
            <a:off x="838200" y="5076825"/>
            <a:ext cx="12573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技术保障层</a:t>
            </a:r>
            <a:endParaRPr sz="1425" b="1">
              <a:solidFill>
                <a:srgbClr val="FFFFFF"/>
              </a:solidFill>
            </a:endParaRPr>
          </a:p>
        </p:txBody>
      </p:sp>
      <p:sp>
        <p:nvSpPr>
          <p:cNvPr id="37" name="矩形 36"/>
          <p:cNvSpPr>
            <a:spLocks noGrp="1"/>
          </p:cNvSpPr>
          <p:nvPr/>
        </p:nvSpPr>
        <p:spPr>
          <a:xfrm>
            <a:off x="2247900" y="4857750"/>
            <a:ext cx="9258300" cy="72390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E7"/>
            </a:solidFill>
            <a:prstDash val="solid"/>
          </a:ln>
        </p:spPr>
      </p:sp>
      <p:sp>
        <p:nvSpPr>
          <p:cNvPr id="38" name="矩形 37"/>
          <p:cNvSpPr>
            <a:spLocks noGrp="1"/>
          </p:cNvSpPr>
          <p:nvPr/>
        </p:nvSpPr>
        <p:spPr>
          <a:xfrm>
            <a:off x="2400300" y="5000625"/>
            <a:ext cx="8953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02536"/>
                </a:solidFill>
              </a:defRPr>
            </a:pPr>
            <a:r>
              <a:rPr sz="1275" b="1">
                <a:solidFill>
                  <a:srgbClr val="102536"/>
                </a:solidFill>
              </a:rPr>
              <a:t>信息化与技术人员</a:t>
            </a:r>
            <a:endParaRPr sz="1275" b="1">
              <a:solidFill>
                <a:srgbClr val="102536"/>
              </a:solidFill>
            </a:endParaRPr>
          </a:p>
        </p:txBody>
      </p:sp>
      <p:sp>
        <p:nvSpPr>
          <p:cNvPr id="39" name="矩形 38"/>
          <p:cNvSpPr>
            <a:spLocks noGrp="1"/>
          </p:cNvSpPr>
          <p:nvPr/>
        </p:nvSpPr>
        <p:spPr>
          <a:xfrm>
            <a:off x="2400300" y="5286375"/>
            <a:ext cx="8953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0">
                <a:solidFill>
                  <a:srgbClr val="607282"/>
                </a:solidFill>
              </a:defRPr>
            </a:pPr>
            <a:r>
              <a:rPr sz="1050" b="0">
                <a:solidFill>
                  <a:srgbClr val="607282"/>
                </a:solidFill>
              </a:rPr>
              <a:t>部署、账号权限、数据安全、稳定与日志</a:t>
            </a:r>
            <a:endParaRPr sz="1050" b="0">
              <a:solidFill>
                <a:srgbClr val="607282"/>
              </a:solidFill>
            </a:endParaRPr>
          </a:p>
        </p:txBody>
      </p:sp>
      <p:sp>
        <p:nvSpPr>
          <p:cNvPr id="40" name="圆角矩形 39"/>
          <p:cNvSpPr>
            <a:spLocks noGrp="1"/>
          </p:cNvSpPr>
          <p:nvPr/>
        </p:nvSpPr>
        <p:spPr>
          <a:xfrm>
            <a:off x="685800" y="5829300"/>
            <a:ext cx="10820400" cy="419100"/>
          </a:xfrm>
          <a:prstGeom prst="roundRect">
            <a:avLst>
              <a:gd name="adj" fmla="val 9091"/>
            </a:avLst>
          </a:prstGeom>
          <a:solidFill>
            <a:srgbClr val="DDF4F1"/>
          </a:solidFill>
          <a:ln w="0">
            <a:noFill/>
            <a:prstDash val="solid"/>
          </a:ln>
        </p:spPr>
      </p:sp>
      <p:sp>
        <p:nvSpPr>
          <p:cNvPr id="41" name="矩形 40"/>
          <p:cNvSpPr>
            <a:spLocks noGrp="1"/>
          </p:cNvSpPr>
          <p:nvPr/>
        </p:nvSpPr>
        <p:spPr>
          <a:xfrm>
            <a:off x="876300" y="5915025"/>
            <a:ext cx="104394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350" b="1">
                <a:solidFill>
                  <a:srgbClr val="157D79"/>
                </a:solidFill>
              </a:defRPr>
            </a:pPr>
            <a:r>
              <a:rPr sz="1350" b="1">
                <a:solidFill>
                  <a:srgbClr val="157D79"/>
                </a:solidFill>
              </a:rPr>
              <a:t>管理层看价值   |   业务部门看效率   |   市场与销售看增长   |   技术人员看落地</a:t>
            </a:r>
            <a:endParaRPr sz="1350" b="1">
              <a:solidFill>
                <a:srgbClr val="157D79"/>
              </a:solidFill>
            </a:endParaRPr>
          </a:p>
        </p:txBody>
      </p:sp>
      <p:sp>
        <p:nvSpPr>
          <p:cNvPr id="42" name="footer-line-4"/>
          <p:cNvSpPr>
            <a:spLocks noGrp="1"/>
          </p:cNvSpPr>
          <p:nvPr/>
        </p:nvSpPr>
        <p:spPr>
          <a:xfrm>
            <a:off x="609600" y="6505575"/>
            <a:ext cx="10972800" cy="0"/>
          </a:xfrm>
          <a:prstGeom prst="line">
            <a:avLst/>
          </a:prstGeom>
          <a:noFill/>
          <a:ln w="9525">
            <a:solidFill>
              <a:srgbClr val="D8E1E7"/>
            </a:solidFill>
            <a:prstDash val="solid"/>
          </a:ln>
        </p:spPr>
      </p:sp>
      <p:sp>
        <p:nvSpPr>
          <p:cNvPr id="43" name="footer-4"/>
          <p:cNvSpPr>
            <a:spLocks noGrp="1"/>
          </p:cNvSpPr>
          <p:nvPr/>
        </p:nvSpPr>
        <p:spPr>
          <a:xfrm>
            <a:off x="609600" y="6572250"/>
            <a:ext cx="666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25" b="0">
                <a:solidFill>
                  <a:srgbClr val="607282"/>
                </a:solidFill>
              </a:defRPr>
            </a:pPr>
            <a:r>
              <a:rPr sz="825" b="0">
                <a:solidFill>
                  <a:srgbClr val="607282"/>
                </a:solidFill>
              </a:rPr>
              <a:t>武汉自动意志科技有限公司  |  智钳Claw 企业AI智能体解决方案</a:t>
            </a:r>
            <a:endParaRPr sz="825" b="0">
              <a:solidFill>
                <a:srgbClr val="60728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2" name="section-5"/>
          <p:cNvSpPr>
            <a:spLocks noGrp="1"/>
          </p:cNvSpPr>
          <p:nvPr/>
        </p:nvSpPr>
        <p:spPr>
          <a:xfrm>
            <a:off x="609600" y="323850"/>
            <a:ext cx="3143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157D79"/>
                </a:solidFill>
              </a:defRPr>
            </a:pPr>
            <a:r>
              <a:rPr sz="975" b="1">
                <a:solidFill>
                  <a:srgbClr val="157D79"/>
                </a:solidFill>
              </a:rPr>
              <a:t>总体架构</a:t>
            </a:r>
            <a:endParaRPr sz="975" b="1">
              <a:solidFill>
                <a:srgbClr val="157D79"/>
              </a:solidFill>
            </a:endParaRPr>
          </a:p>
        </p:txBody>
      </p:sp>
      <p:sp>
        <p:nvSpPr>
          <p:cNvPr id="2" name="page-5"/>
          <p:cNvSpPr>
            <a:spLocks noGrp="1"/>
          </p:cNvSpPr>
          <p:nvPr/>
        </p:nvSpPr>
        <p:spPr>
          <a:xfrm>
            <a:off x="11144250" y="323850"/>
            <a:ext cx="4381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>
                <a:solidFill>
                  <a:srgbClr val="607282"/>
                </a:solidFill>
              </a:defRPr>
            </a:pPr>
            <a:r>
              <a:rPr sz="975" b="1">
                <a:solidFill>
                  <a:srgbClr val="607282"/>
                </a:solidFill>
              </a:rPr>
              <a:t>05</a:t>
            </a:r>
            <a:endParaRPr sz="975" b="1">
              <a:solidFill>
                <a:srgbClr val="607282"/>
              </a:solidFill>
            </a:endParaRPr>
          </a:p>
        </p:txBody>
      </p:sp>
      <p:sp>
        <p:nvSpPr>
          <p:cNvPr id="3" name="title-5"/>
          <p:cNvSpPr>
            <a:spLocks noGrp="1"/>
          </p:cNvSpPr>
          <p:nvPr/>
        </p:nvSpPr>
        <p:spPr>
          <a:xfrm>
            <a:off x="609600" y="638175"/>
            <a:ext cx="10382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02536"/>
                </a:solidFill>
              </a:defRPr>
            </a:pPr>
            <a:r>
              <a:rPr sz="2850" b="1">
                <a:solidFill>
                  <a:srgbClr val="102536"/>
                </a:solidFill>
              </a:rPr>
              <a:t>从硬件部署到业务应用，形成五层企业AI体系</a:t>
            </a:r>
            <a:endParaRPr sz="2850" b="1">
              <a:solidFill>
                <a:srgbClr val="102536"/>
              </a:solidFill>
            </a:endParaRPr>
          </a:p>
        </p:txBody>
      </p:sp>
      <p:sp>
        <p:nvSpPr>
          <p:cNvPr id="4" name="accent-5"/>
          <p:cNvSpPr>
            <a:spLocks noGrp="1"/>
          </p:cNvSpPr>
          <p:nvPr/>
        </p:nvSpPr>
        <p:spPr>
          <a:xfrm>
            <a:off x="609600" y="1276350"/>
            <a:ext cx="552450" cy="38100"/>
          </a:xfrm>
          <a:prstGeom prst="rect">
            <a:avLst/>
          </a:prstGeom>
          <a:solidFill>
            <a:srgbClr val="20A39E"/>
          </a:solidFill>
          <a:ln w="0">
            <a:noFill/>
            <a:prstDash val="solid"/>
          </a:ln>
        </p:spPr>
      </p:sp>
      <p:sp>
        <p:nvSpPr>
          <p:cNvPr id="5" name="圆角矩形 4"/>
          <p:cNvSpPr>
            <a:spLocks noGrp="1"/>
          </p:cNvSpPr>
          <p:nvPr/>
        </p:nvSpPr>
        <p:spPr>
          <a:xfrm>
            <a:off x="742950" y="1600200"/>
            <a:ext cx="10363200" cy="666750"/>
          </a:xfrm>
          <a:prstGeom prst="roundRect">
            <a:avLst>
              <a:gd name="adj" fmla="val 5714"/>
            </a:avLst>
          </a:prstGeom>
          <a:solidFill>
            <a:srgbClr val="153C55"/>
          </a:solidFill>
          <a:ln w="0">
            <a:noFill/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933450" y="1762125"/>
            <a:ext cx="2381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企业岗位使用层</a:t>
            </a:r>
            <a:endParaRPr sz="1500" b="1">
              <a:solidFill>
                <a:srgbClr val="FFFFFF"/>
              </a:solidFill>
            </a:endParaRPr>
          </a:p>
        </p:txBody>
      </p:sp>
      <p:sp>
        <p:nvSpPr>
          <p:cNvPr id="7" name="直接连接符 6"/>
          <p:cNvSpPr>
            <a:spLocks noGrp="1"/>
          </p:cNvSpPr>
          <p:nvPr/>
        </p:nvSpPr>
        <p:spPr>
          <a:xfrm>
            <a:off x="3429000" y="1743075"/>
            <a:ext cx="0" cy="381000"/>
          </a:xfrm>
          <a:prstGeom prst="line">
            <a:avLst/>
          </a:prstGeom>
          <a:noFill/>
          <a:ln w="9525">
            <a:solidFill>
              <a:srgbClr val="557184"/>
            </a:solidFill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3667125" y="1762125"/>
            <a:ext cx="71437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FFFFFF"/>
                </a:solidFill>
              </a:defRPr>
            </a:pPr>
            <a:r>
              <a:rPr sz="1200" b="0">
                <a:solidFill>
                  <a:srgbClr val="FFFFFF"/>
                </a:solidFill>
              </a:rPr>
              <a:t>负责人  ·  业务负责人  ·  转型负责人  ·  项目经理  ·  运营  ·  市场  ·  内容  ·  销售  ·  技术</a:t>
            </a:r>
            <a:endParaRPr sz="1200" b="0">
              <a:solidFill>
                <a:srgbClr val="FFFFFF"/>
              </a:solidFill>
            </a:endParaRPr>
          </a:p>
        </p:txBody>
      </p:sp>
      <p:sp>
        <p:nvSpPr>
          <p:cNvPr id="9" name="圆角矩形 8"/>
          <p:cNvSpPr>
            <a:spLocks noGrp="1"/>
          </p:cNvSpPr>
          <p:nvPr/>
        </p:nvSpPr>
        <p:spPr>
          <a:xfrm>
            <a:off x="742950" y="2438400"/>
            <a:ext cx="10363200" cy="666750"/>
          </a:xfrm>
          <a:prstGeom prst="roundRect">
            <a:avLst>
              <a:gd name="adj" fmla="val 5714"/>
            </a:avLst>
          </a:prstGeom>
          <a:solidFill>
            <a:srgbClr val="DDF4F1"/>
          </a:solidFill>
          <a:ln w="0">
            <a:noFill/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933450" y="2600325"/>
            <a:ext cx="2381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157D79"/>
                </a:solidFill>
              </a:defRPr>
            </a:pPr>
            <a:r>
              <a:rPr sz="1500" b="1">
                <a:solidFill>
                  <a:srgbClr val="157D79"/>
                </a:solidFill>
              </a:rPr>
              <a:t>企业业务应用层</a:t>
            </a:r>
            <a:endParaRPr sz="1500" b="1">
              <a:solidFill>
                <a:srgbClr val="157D79"/>
              </a:solidFill>
            </a:endParaRPr>
          </a:p>
        </p:txBody>
      </p:sp>
      <p:sp>
        <p:nvSpPr>
          <p:cNvPr id="11" name="直接连接符 10"/>
          <p:cNvSpPr>
            <a:spLocks noGrp="1"/>
          </p:cNvSpPr>
          <p:nvPr/>
        </p:nvSpPr>
        <p:spPr>
          <a:xfrm>
            <a:off x="3429000" y="2581275"/>
            <a:ext cx="0" cy="381000"/>
          </a:xfrm>
          <a:prstGeom prst="line">
            <a:avLst/>
          </a:prstGeom>
          <a:noFill/>
          <a:ln w="9525">
            <a:solidFill>
              <a:srgbClr val="D8E1E7"/>
            </a:solidFill>
            <a:prstDash val="solid"/>
          </a:ln>
        </p:spPr>
      </p:sp>
      <p:sp>
        <p:nvSpPr>
          <p:cNvPr id="12" name="矩形 11"/>
          <p:cNvSpPr>
            <a:spLocks noGrp="1"/>
          </p:cNvSpPr>
          <p:nvPr/>
        </p:nvSpPr>
        <p:spPr>
          <a:xfrm>
            <a:off x="3667125" y="2600325"/>
            <a:ext cx="71437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57D79"/>
                </a:solidFill>
              </a:defRPr>
            </a:pPr>
            <a:r>
              <a:rPr sz="1200" b="0">
                <a:solidFill>
                  <a:srgbClr val="157D79"/>
                </a:solidFill>
              </a:rPr>
              <a:t>GEO品牌排名优化  ·  企业资料管理  ·  内容生产  ·  任务中心  ·  数据查看</a:t>
            </a:r>
            <a:endParaRPr sz="1200" b="0">
              <a:solidFill>
                <a:srgbClr val="157D79"/>
              </a:solidFill>
            </a:endParaRPr>
          </a:p>
        </p:txBody>
      </p:sp>
      <p:sp>
        <p:nvSpPr>
          <p:cNvPr id="13" name="圆角矩形 12"/>
          <p:cNvSpPr>
            <a:spLocks noGrp="1"/>
          </p:cNvSpPr>
          <p:nvPr/>
        </p:nvSpPr>
        <p:spPr>
          <a:xfrm>
            <a:off x="742950" y="3276600"/>
            <a:ext cx="10363200" cy="666750"/>
          </a:xfrm>
          <a:prstGeom prst="roundRect">
            <a:avLst>
              <a:gd name="adj" fmla="val 5714"/>
            </a:avLst>
          </a:prstGeom>
          <a:solidFill>
            <a:srgbClr val="E7F1F6"/>
          </a:solidFill>
          <a:ln w="0">
            <a:noFill/>
            <a:prstDash val="solid"/>
          </a:ln>
        </p:spPr>
      </p:sp>
      <p:sp>
        <p:nvSpPr>
          <p:cNvPr id="14" name="矩形 13"/>
          <p:cNvSpPr>
            <a:spLocks noGrp="1"/>
          </p:cNvSpPr>
          <p:nvPr/>
        </p:nvSpPr>
        <p:spPr>
          <a:xfrm>
            <a:off x="933450" y="3438525"/>
            <a:ext cx="2381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153C55"/>
                </a:solidFill>
              </a:defRPr>
            </a:pPr>
            <a:r>
              <a:rPr sz="1500" b="1">
                <a:solidFill>
                  <a:srgbClr val="153C55"/>
                </a:solidFill>
              </a:rPr>
              <a:t>ZQ Agent智能体层</a:t>
            </a:r>
            <a:endParaRPr sz="1500" b="1">
              <a:solidFill>
                <a:srgbClr val="153C55"/>
              </a:solidFill>
            </a:endParaRPr>
          </a:p>
        </p:txBody>
      </p:sp>
      <p:sp>
        <p:nvSpPr>
          <p:cNvPr id="15" name="直接连接符 14"/>
          <p:cNvSpPr>
            <a:spLocks noGrp="1"/>
          </p:cNvSpPr>
          <p:nvPr/>
        </p:nvSpPr>
        <p:spPr>
          <a:xfrm>
            <a:off x="3429000" y="3419475"/>
            <a:ext cx="0" cy="381000"/>
          </a:xfrm>
          <a:prstGeom prst="line">
            <a:avLst/>
          </a:prstGeom>
          <a:noFill/>
          <a:ln w="9525">
            <a:solidFill>
              <a:srgbClr val="D8E1E7"/>
            </a:solidFill>
            <a:prstDash val="solid"/>
          </a:ln>
        </p:spPr>
      </p:sp>
      <p:sp>
        <p:nvSpPr>
          <p:cNvPr id="16" name="矩形 15"/>
          <p:cNvSpPr>
            <a:spLocks noGrp="1"/>
          </p:cNvSpPr>
          <p:nvPr/>
        </p:nvSpPr>
        <p:spPr>
          <a:xfrm>
            <a:off x="3667125" y="3438525"/>
            <a:ext cx="71437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53C55"/>
                </a:solidFill>
              </a:defRPr>
            </a:pPr>
            <a:r>
              <a:rPr sz="1200" b="0">
                <a:solidFill>
                  <a:srgbClr val="153C55"/>
                </a:solidFill>
              </a:rPr>
              <a:t>理解  ·  拆解  ·  记忆  ·  文件  ·  浏览器  ·  工具调用  ·  定时/每日任务  ·  人工接管</a:t>
            </a:r>
            <a:endParaRPr sz="1200" b="0">
              <a:solidFill>
                <a:srgbClr val="153C55"/>
              </a:solidFill>
            </a:endParaRPr>
          </a:p>
        </p:txBody>
      </p:sp>
      <p:sp>
        <p:nvSpPr>
          <p:cNvPr id="17" name="圆角矩形 16"/>
          <p:cNvSpPr>
            <a:spLocks noGrp="1"/>
          </p:cNvSpPr>
          <p:nvPr/>
        </p:nvSpPr>
        <p:spPr>
          <a:xfrm>
            <a:off x="742950" y="4114800"/>
            <a:ext cx="10363200" cy="666750"/>
          </a:xfrm>
          <a:prstGeom prst="roundRect">
            <a:avLst>
              <a:gd name="adj" fmla="val 5714"/>
            </a:avLst>
          </a:prstGeom>
          <a:solidFill>
            <a:srgbClr val="FAEED3"/>
          </a:solidFill>
          <a:ln w="0">
            <a:noFill/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933450" y="4276725"/>
            <a:ext cx="2381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8B5D0A"/>
                </a:solidFill>
              </a:defRPr>
            </a:pPr>
            <a:r>
              <a:rPr sz="1500" b="1">
                <a:solidFill>
                  <a:srgbClr val="8B5D0A"/>
                </a:solidFill>
              </a:rPr>
              <a:t>智钳Claw控制中心</a:t>
            </a:r>
            <a:endParaRPr sz="1500" b="1">
              <a:solidFill>
                <a:srgbClr val="8B5D0A"/>
              </a:solidFill>
            </a:endParaRPr>
          </a:p>
        </p:txBody>
      </p:sp>
      <p:sp>
        <p:nvSpPr>
          <p:cNvPr id="19" name="直接连接符 18"/>
          <p:cNvSpPr>
            <a:spLocks noGrp="1"/>
          </p:cNvSpPr>
          <p:nvPr/>
        </p:nvSpPr>
        <p:spPr>
          <a:xfrm>
            <a:off x="3429000" y="4257675"/>
            <a:ext cx="0" cy="381000"/>
          </a:xfrm>
          <a:prstGeom prst="line">
            <a:avLst/>
          </a:prstGeom>
          <a:noFill/>
          <a:ln w="9525">
            <a:solidFill>
              <a:srgbClr val="D8E1E7"/>
            </a:solidFill>
            <a:prstDash val="solid"/>
          </a:ln>
        </p:spPr>
      </p:sp>
      <p:sp>
        <p:nvSpPr>
          <p:cNvPr id="20" name="矩形 19"/>
          <p:cNvSpPr>
            <a:spLocks noGrp="1"/>
          </p:cNvSpPr>
          <p:nvPr/>
        </p:nvSpPr>
        <p:spPr>
          <a:xfrm>
            <a:off x="3667125" y="4276725"/>
            <a:ext cx="71437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8B5D0A"/>
                </a:solidFill>
              </a:defRPr>
            </a:pPr>
            <a:r>
              <a:rPr sz="1200" b="0">
                <a:solidFill>
                  <a:srgbClr val="8B5D0A"/>
                </a:solidFill>
              </a:rPr>
              <a:t>用户  ·  设备  ·  权限  ·  积分  ·  用量  ·  账单  ·  任务日志  ·  风险控制</a:t>
            </a:r>
            <a:endParaRPr sz="1200" b="0">
              <a:solidFill>
                <a:srgbClr val="8B5D0A"/>
              </a:solidFill>
            </a:endParaRPr>
          </a:p>
        </p:txBody>
      </p:sp>
      <p:sp>
        <p:nvSpPr>
          <p:cNvPr id="21" name="圆角矩形 20"/>
          <p:cNvSpPr>
            <a:spLocks noGrp="1"/>
          </p:cNvSpPr>
          <p:nvPr/>
        </p:nvSpPr>
        <p:spPr>
          <a:xfrm>
            <a:off x="742950" y="4953000"/>
            <a:ext cx="10363200" cy="666750"/>
          </a:xfrm>
          <a:prstGeom prst="roundRect">
            <a:avLst>
              <a:gd name="adj" fmla="val 5714"/>
            </a:avLst>
          </a:prstGeom>
          <a:solidFill>
            <a:srgbClr val="EEF2F4"/>
          </a:solidFill>
          <a:ln w="9525">
            <a:solidFill>
              <a:srgbClr val="D8E1E7"/>
            </a:solidFill>
            <a:prstDash val="solid"/>
          </a:ln>
        </p:spPr>
      </p:sp>
      <p:sp>
        <p:nvSpPr>
          <p:cNvPr id="22" name="矩形 21"/>
          <p:cNvSpPr>
            <a:spLocks noGrp="1"/>
          </p:cNvSpPr>
          <p:nvPr/>
        </p:nvSpPr>
        <p:spPr>
          <a:xfrm>
            <a:off x="933450" y="5114925"/>
            <a:ext cx="2381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00" b="1">
                <a:solidFill>
                  <a:srgbClr val="102536"/>
                </a:solidFill>
              </a:defRPr>
            </a:pPr>
            <a:r>
              <a:rPr sz="1500" b="1">
                <a:solidFill>
                  <a:srgbClr val="102536"/>
                </a:solidFill>
              </a:rPr>
              <a:t>智能硬件与部署层</a:t>
            </a:r>
            <a:endParaRPr sz="1500" b="1">
              <a:solidFill>
                <a:srgbClr val="102536"/>
              </a:solidFill>
            </a:endParaRPr>
          </a:p>
        </p:txBody>
      </p:sp>
      <p:sp>
        <p:nvSpPr>
          <p:cNvPr id="23" name="直接连接符 22"/>
          <p:cNvSpPr>
            <a:spLocks noGrp="1"/>
          </p:cNvSpPr>
          <p:nvPr/>
        </p:nvSpPr>
        <p:spPr>
          <a:xfrm>
            <a:off x="3429000" y="5095875"/>
            <a:ext cx="0" cy="381000"/>
          </a:xfrm>
          <a:prstGeom prst="line">
            <a:avLst/>
          </a:prstGeom>
          <a:noFill/>
          <a:ln w="9525">
            <a:solidFill>
              <a:srgbClr val="D8E1E7"/>
            </a:solidFill>
            <a:prstDash val="solid"/>
          </a:ln>
        </p:spPr>
      </p:sp>
      <p:sp>
        <p:nvSpPr>
          <p:cNvPr id="24" name="矩形 23"/>
          <p:cNvSpPr>
            <a:spLocks noGrp="1"/>
          </p:cNvSpPr>
          <p:nvPr/>
        </p:nvSpPr>
        <p:spPr>
          <a:xfrm>
            <a:off x="3667125" y="5114925"/>
            <a:ext cx="71437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02536"/>
                </a:solidFill>
              </a:defRPr>
            </a:pPr>
            <a:r>
              <a:rPr sz="1200" b="0">
                <a:solidFill>
                  <a:srgbClr val="102536"/>
                </a:solidFill>
              </a:rPr>
              <a:t>AI智能盒子  ·  Windows本地运行  ·  设备指纹  ·  企业现场部署  ·  OTA在线更新</a:t>
            </a:r>
            <a:endParaRPr sz="1200" b="0">
              <a:solidFill>
                <a:srgbClr val="102536"/>
              </a:solidFill>
            </a:endParaRPr>
          </a:p>
        </p:txBody>
      </p:sp>
      <p:sp>
        <p:nvSpPr>
          <p:cNvPr id="25" name="上箭头 24"/>
          <p:cNvSpPr>
            <a:spLocks noGrp="1"/>
          </p:cNvSpPr>
          <p:nvPr/>
        </p:nvSpPr>
        <p:spPr>
          <a:xfrm>
            <a:off x="11277600" y="2533650"/>
            <a:ext cx="266700" cy="1809750"/>
          </a:xfrm>
          <a:prstGeom prst="upArrow">
            <a:avLst/>
          </a:prstGeom>
          <a:solidFill>
            <a:srgbClr val="20A39E"/>
          </a:solidFill>
          <a:ln w="0">
            <a:noFill/>
            <a:prstDash val="solid"/>
          </a:ln>
        </p:spPr>
      </p:sp>
      <p:sp>
        <p:nvSpPr>
          <p:cNvPr id="26" name="矩形 25"/>
          <p:cNvSpPr>
            <a:spLocks noGrp="1"/>
          </p:cNvSpPr>
          <p:nvPr/>
        </p:nvSpPr>
        <p:spPr>
          <a:xfrm>
            <a:off x="11144250" y="2124075"/>
            <a:ext cx="5334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975" b="1">
                <a:solidFill>
                  <a:srgbClr val="157D79"/>
                </a:solidFill>
              </a:defRPr>
            </a:pPr>
            <a:r>
              <a:rPr sz="975" b="1">
                <a:solidFill>
                  <a:srgbClr val="157D79"/>
                </a:solidFill>
              </a:rPr>
              <a:t>能力交付</a:t>
            </a:r>
            <a:endParaRPr sz="975" b="1">
              <a:solidFill>
                <a:srgbClr val="157D79"/>
              </a:solidFill>
            </a:endParaRPr>
          </a:p>
        </p:txBody>
      </p:sp>
      <p:sp>
        <p:nvSpPr>
          <p:cNvPr id="27" name="下箭头 26"/>
          <p:cNvSpPr>
            <a:spLocks noGrp="1"/>
          </p:cNvSpPr>
          <p:nvPr/>
        </p:nvSpPr>
        <p:spPr>
          <a:xfrm>
            <a:off x="323850" y="2533650"/>
            <a:ext cx="266700" cy="1809750"/>
          </a:xfrm>
          <a:prstGeom prst="downArrow">
            <a:avLst/>
          </a:prstGeom>
          <a:solidFill>
            <a:srgbClr val="D89A2B"/>
          </a:solidFill>
          <a:ln w="0">
            <a:noFill/>
            <a:prstDash val="solid"/>
          </a:ln>
        </p:spPr>
      </p:sp>
      <p:sp>
        <p:nvSpPr>
          <p:cNvPr id="28" name="矩形 27"/>
          <p:cNvSpPr>
            <a:spLocks noGrp="1"/>
          </p:cNvSpPr>
          <p:nvPr/>
        </p:nvSpPr>
        <p:spPr>
          <a:xfrm>
            <a:off x="190500" y="4438650"/>
            <a:ext cx="5334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975" b="1">
                <a:solidFill>
                  <a:srgbClr val="8B5D0A"/>
                </a:solidFill>
              </a:defRPr>
            </a:pPr>
            <a:r>
              <a:rPr sz="975" b="1">
                <a:solidFill>
                  <a:srgbClr val="8B5D0A"/>
                </a:solidFill>
              </a:rPr>
              <a:t>数据反馈</a:t>
            </a:r>
            <a:endParaRPr sz="975" b="1">
              <a:solidFill>
                <a:srgbClr val="8B5D0A"/>
              </a:solidFill>
            </a:endParaRPr>
          </a:p>
        </p:txBody>
      </p:sp>
      <p:sp>
        <p:nvSpPr>
          <p:cNvPr id="29" name="矩形 28"/>
          <p:cNvSpPr>
            <a:spLocks noGrp="1"/>
          </p:cNvSpPr>
          <p:nvPr/>
        </p:nvSpPr>
        <p:spPr>
          <a:xfrm>
            <a:off x="1162050" y="5867400"/>
            <a:ext cx="98679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425" b="1">
                <a:solidFill>
                  <a:srgbClr val="153C55"/>
                </a:solidFill>
              </a:defRPr>
            </a:pPr>
            <a:r>
              <a:rPr sz="1425" b="1">
                <a:solidFill>
                  <a:srgbClr val="153C55"/>
                </a:solidFill>
              </a:rPr>
              <a:t>系统能力向上交付，业务数据向下反馈，推动企业AI持续运行与不断优化。</a:t>
            </a:r>
            <a:endParaRPr sz="1425" b="1">
              <a:solidFill>
                <a:srgbClr val="153C55"/>
              </a:solidFill>
            </a:endParaRPr>
          </a:p>
        </p:txBody>
      </p:sp>
      <p:sp>
        <p:nvSpPr>
          <p:cNvPr id="30" name="footer-line-5"/>
          <p:cNvSpPr>
            <a:spLocks noGrp="1"/>
          </p:cNvSpPr>
          <p:nvPr/>
        </p:nvSpPr>
        <p:spPr>
          <a:xfrm>
            <a:off x="609600" y="6505575"/>
            <a:ext cx="10972800" cy="0"/>
          </a:xfrm>
          <a:prstGeom prst="line">
            <a:avLst/>
          </a:prstGeom>
          <a:noFill/>
          <a:ln w="9525">
            <a:solidFill>
              <a:srgbClr val="D8E1E7"/>
            </a:solidFill>
            <a:prstDash val="solid"/>
          </a:ln>
        </p:spPr>
      </p:sp>
      <p:sp>
        <p:nvSpPr>
          <p:cNvPr id="31" name="footer-5"/>
          <p:cNvSpPr>
            <a:spLocks noGrp="1"/>
          </p:cNvSpPr>
          <p:nvPr/>
        </p:nvSpPr>
        <p:spPr>
          <a:xfrm>
            <a:off x="609600" y="6572250"/>
            <a:ext cx="666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25" b="0">
                <a:solidFill>
                  <a:srgbClr val="607282"/>
                </a:solidFill>
              </a:defRPr>
            </a:pPr>
            <a:r>
              <a:rPr sz="825" b="0">
                <a:solidFill>
                  <a:srgbClr val="607282"/>
                </a:solidFill>
              </a:rPr>
              <a:t>武汉自动意志科技有限公司  |  智钳Claw 企业AI智能体解决方案</a:t>
            </a:r>
            <a:endParaRPr sz="825" b="0">
              <a:solidFill>
                <a:srgbClr val="60728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7" name="section-6"/>
          <p:cNvSpPr>
            <a:spLocks noGrp="1"/>
          </p:cNvSpPr>
          <p:nvPr/>
        </p:nvSpPr>
        <p:spPr>
          <a:xfrm>
            <a:off x="609600" y="323850"/>
            <a:ext cx="3143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157D79"/>
                </a:solidFill>
              </a:defRPr>
            </a:pPr>
            <a:r>
              <a:rPr sz="975" b="1">
                <a:solidFill>
                  <a:srgbClr val="157D79"/>
                </a:solidFill>
              </a:rPr>
              <a:t>智能硬件</a:t>
            </a:r>
            <a:endParaRPr sz="975" b="1">
              <a:solidFill>
                <a:srgbClr val="157D79"/>
              </a:solidFill>
            </a:endParaRPr>
          </a:p>
        </p:txBody>
      </p:sp>
      <p:sp>
        <p:nvSpPr>
          <p:cNvPr id="2" name="page-6"/>
          <p:cNvSpPr>
            <a:spLocks noGrp="1"/>
          </p:cNvSpPr>
          <p:nvPr/>
        </p:nvSpPr>
        <p:spPr>
          <a:xfrm>
            <a:off x="11144250" y="323850"/>
            <a:ext cx="4381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>
                <a:solidFill>
                  <a:srgbClr val="607282"/>
                </a:solidFill>
              </a:defRPr>
            </a:pPr>
            <a:r>
              <a:rPr sz="975" b="1">
                <a:solidFill>
                  <a:srgbClr val="607282"/>
                </a:solidFill>
              </a:rPr>
              <a:t>06</a:t>
            </a:r>
            <a:endParaRPr sz="975" b="1">
              <a:solidFill>
                <a:srgbClr val="607282"/>
              </a:solidFill>
            </a:endParaRPr>
          </a:p>
        </p:txBody>
      </p:sp>
      <p:sp>
        <p:nvSpPr>
          <p:cNvPr id="3" name="title-6"/>
          <p:cNvSpPr>
            <a:spLocks noGrp="1"/>
          </p:cNvSpPr>
          <p:nvPr/>
        </p:nvSpPr>
        <p:spPr>
          <a:xfrm>
            <a:off x="609600" y="638175"/>
            <a:ext cx="10382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02536"/>
                </a:solidFill>
              </a:defRPr>
            </a:pPr>
            <a:r>
              <a:rPr sz="2850" b="1">
                <a:solidFill>
                  <a:srgbClr val="102536"/>
                </a:solidFill>
              </a:rPr>
              <a:t>AI智能盒子，把企业AI运行环境带到业务现场</a:t>
            </a:r>
            <a:endParaRPr sz="2850" b="1">
              <a:solidFill>
                <a:srgbClr val="102536"/>
              </a:solidFill>
            </a:endParaRPr>
          </a:p>
        </p:txBody>
      </p:sp>
      <p:sp>
        <p:nvSpPr>
          <p:cNvPr id="4" name="accent-6"/>
          <p:cNvSpPr>
            <a:spLocks noGrp="1"/>
          </p:cNvSpPr>
          <p:nvPr/>
        </p:nvSpPr>
        <p:spPr>
          <a:xfrm>
            <a:off x="609600" y="1276350"/>
            <a:ext cx="552450" cy="38100"/>
          </a:xfrm>
          <a:prstGeom prst="rect">
            <a:avLst/>
          </a:prstGeom>
          <a:solidFill>
            <a:srgbClr val="20A39E"/>
          </a:solidFill>
          <a:ln w="0">
            <a:noFill/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742950" y="1752600"/>
            <a:ext cx="342900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>
                <a:solidFill>
                  <a:srgbClr val="102536"/>
                </a:solidFill>
              </a:defRPr>
            </a:pPr>
            <a:r>
              <a:rPr sz="2100" b="1">
                <a:solidFill>
                  <a:srgbClr val="102536"/>
                </a:solidFill>
              </a:rPr>
              <a:t>运行入口</a:t>
            </a:r>
            <a:endParaRPr sz="2100" b="1">
              <a:solidFill>
                <a:srgbClr val="102536"/>
              </a:solidFill>
            </a:endParaRPr>
          </a:p>
          <a:p>
            <a:pPr algn="l">
              <a:defRPr sz="2100" b="1">
                <a:solidFill>
                  <a:srgbClr val="102536"/>
                </a:solidFill>
              </a:defRPr>
            </a:pPr>
            <a:r>
              <a:rPr sz="2100" b="1">
                <a:solidFill>
                  <a:srgbClr val="102536"/>
                </a:solidFill>
              </a:rPr>
              <a:t>任务调度终端</a:t>
            </a:r>
            <a:endParaRPr sz="2100" b="1">
              <a:solidFill>
                <a:srgbClr val="102536"/>
              </a:solidFill>
            </a:endParaRPr>
          </a:p>
          <a:p>
            <a:pPr algn="l">
              <a:defRPr sz="2100" b="1">
                <a:solidFill>
                  <a:srgbClr val="102536"/>
                </a:solidFill>
              </a:defRPr>
            </a:pPr>
            <a:r>
              <a:rPr sz="2100" b="1">
                <a:solidFill>
                  <a:srgbClr val="102536"/>
                </a:solidFill>
              </a:rPr>
              <a:t>现场部署载体</a:t>
            </a:r>
            <a:endParaRPr sz="2100" b="1">
              <a:solidFill>
                <a:srgbClr val="102536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742950" y="3133725"/>
            <a:ext cx="371475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0">
                <a:solidFill>
                  <a:srgbClr val="607282"/>
                </a:solidFill>
              </a:defRPr>
            </a:pPr>
            <a:r>
              <a:rPr sz="1350" b="0">
                <a:solidFill>
                  <a:srgbClr val="607282"/>
                </a:solidFill>
              </a:rPr>
              <a:t>企业无需自行搭建复杂AI环境，即可获得可运行、可管理、可扩展的应用入口。</a:t>
            </a:r>
            <a:endParaRPr sz="1350" b="0">
              <a:solidFill>
                <a:srgbClr val="607282"/>
              </a:solidFill>
            </a:endParaRPr>
          </a:p>
        </p:txBody>
      </p:sp>
      <p:sp>
        <p:nvSpPr>
          <p:cNvPr id="7" name="box-schematic"/>
          <p:cNvSpPr>
            <a:spLocks noGrp="1"/>
          </p:cNvSpPr>
          <p:nvPr/>
        </p:nvSpPr>
        <p:spPr>
          <a:xfrm>
            <a:off x="914400" y="4343400"/>
            <a:ext cx="3200400" cy="1381125"/>
          </a:xfrm>
          <a:prstGeom prst="roundRect">
            <a:avLst>
              <a:gd name="adj" fmla="val 5517"/>
            </a:avLst>
          </a:prstGeom>
          <a:solidFill>
            <a:srgbClr val="153C55"/>
          </a:solidFill>
          <a:ln w="0">
            <a:noFill/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1200150" y="4610100"/>
            <a:ext cx="26289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智钳Claw</a:t>
            </a:r>
            <a:endParaRPr sz="1800" b="1">
              <a:solidFill>
                <a:srgbClr val="FFFFFF"/>
              </a:solidFill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1200150" y="5010150"/>
            <a:ext cx="26289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00" b="1">
                <a:solidFill>
                  <a:srgbClr val="DDF4F1"/>
                </a:solidFill>
              </a:defRPr>
            </a:pPr>
            <a:r>
              <a:rPr sz="1500" b="1">
                <a:solidFill>
                  <a:srgbClr val="DDF4F1"/>
                </a:solidFill>
              </a:rPr>
              <a:t>AI智能盒子</a:t>
            </a:r>
            <a:endParaRPr sz="1500" b="1">
              <a:solidFill>
                <a:srgbClr val="DDF4F1"/>
              </a:solidFill>
            </a:endParaRPr>
          </a:p>
        </p:txBody>
      </p:sp>
      <p:sp>
        <p:nvSpPr>
          <p:cNvPr id="10" name="椭圆 9"/>
          <p:cNvSpPr>
            <a:spLocks noGrp="1"/>
          </p:cNvSpPr>
          <p:nvPr/>
        </p:nvSpPr>
        <p:spPr>
          <a:xfrm>
            <a:off x="1200150" y="5467350"/>
            <a:ext cx="95250" cy="95250"/>
          </a:xfrm>
          <a:prstGeom prst="ellipse">
            <a:avLst/>
          </a:prstGeom>
          <a:solidFill>
            <a:srgbClr val="20A39E"/>
          </a:solidFill>
          <a:ln w="0">
            <a:noFill/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1390650" y="5410200"/>
            <a:ext cx="2381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00" b="1">
                <a:solidFill>
                  <a:srgbClr val="BFD4DF"/>
                </a:solidFill>
              </a:defRPr>
            </a:pPr>
            <a:r>
              <a:rPr sz="900" b="1">
                <a:solidFill>
                  <a:srgbClr val="BFD4DF"/>
                </a:solidFill>
              </a:rPr>
              <a:t>ONLINE  ·  WINDOWS  ·  MANAGED</a:t>
            </a:r>
            <a:endParaRPr sz="900" b="1">
              <a:solidFill>
                <a:srgbClr val="BFD4DF"/>
              </a:solidFill>
            </a:endParaRPr>
          </a:p>
        </p:txBody>
      </p:sp>
      <p:sp>
        <p:nvSpPr>
          <p:cNvPr id="12" name="直接连接符 11"/>
          <p:cNvSpPr>
            <a:spLocks noGrp="1"/>
          </p:cNvSpPr>
          <p:nvPr/>
        </p:nvSpPr>
        <p:spPr>
          <a:xfrm>
            <a:off x="4819650" y="1657350"/>
            <a:ext cx="0" cy="4210050"/>
          </a:xfrm>
          <a:prstGeom prst="line">
            <a:avLst/>
          </a:prstGeom>
          <a:noFill/>
          <a:ln w="19050">
            <a:solidFill>
              <a:srgbClr val="D8E1E7"/>
            </a:solidFill>
            <a:prstDash val="solid"/>
          </a:ln>
        </p:spPr>
      </p:sp>
      <p:sp>
        <p:nvSpPr>
          <p:cNvPr id="13" name="矩形 12"/>
          <p:cNvSpPr>
            <a:spLocks noGrp="1"/>
          </p:cNvSpPr>
          <p:nvPr/>
        </p:nvSpPr>
        <p:spPr>
          <a:xfrm>
            <a:off x="5257800" y="1714500"/>
            <a:ext cx="38100" cy="247650"/>
          </a:xfrm>
          <a:prstGeom prst="rect">
            <a:avLst/>
          </a:prstGeom>
          <a:solidFill>
            <a:srgbClr val="20A39E"/>
          </a:solidFill>
          <a:ln w="0">
            <a:noFill/>
            <a:prstDash val="solid"/>
          </a:ln>
        </p:spPr>
      </p:sp>
      <p:sp>
        <p:nvSpPr>
          <p:cNvPr id="14" name="矩形 13"/>
          <p:cNvSpPr>
            <a:spLocks noGrp="1"/>
          </p:cNvSpPr>
          <p:nvPr/>
        </p:nvSpPr>
        <p:spPr>
          <a:xfrm>
            <a:off x="5391150" y="1695450"/>
            <a:ext cx="19621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02536"/>
                </a:solidFill>
              </a:defRPr>
            </a:pPr>
            <a:r>
              <a:rPr sz="1275" b="1">
                <a:solidFill>
                  <a:srgbClr val="102536"/>
                </a:solidFill>
              </a:rPr>
              <a:t>部署与运行</a:t>
            </a:r>
            <a:endParaRPr sz="1275" b="1">
              <a:solidFill>
                <a:srgbClr val="102536"/>
              </a:solidFill>
            </a:endParaRPr>
          </a:p>
        </p:txBody>
      </p:sp>
      <p:sp>
        <p:nvSpPr>
          <p:cNvPr id="15" name="椭圆 14"/>
          <p:cNvSpPr>
            <a:spLocks noGrp="1"/>
          </p:cNvSpPr>
          <p:nvPr/>
        </p:nvSpPr>
        <p:spPr>
          <a:xfrm>
            <a:off x="5314950" y="2257425"/>
            <a:ext cx="76200" cy="76200"/>
          </a:xfrm>
          <a:prstGeom prst="ellipse">
            <a:avLst/>
          </a:prstGeom>
          <a:solidFill>
            <a:srgbClr val="20A39E"/>
          </a:solidFill>
          <a:ln w="0">
            <a:noFill/>
            <a:prstDash val="solid"/>
          </a:ln>
        </p:spPr>
      </p:sp>
      <p:sp>
        <p:nvSpPr>
          <p:cNvPr id="16" name="矩形 15"/>
          <p:cNvSpPr>
            <a:spLocks noGrp="1"/>
          </p:cNvSpPr>
          <p:nvPr/>
        </p:nvSpPr>
        <p:spPr>
          <a:xfrm>
            <a:off x="5505450" y="2181225"/>
            <a:ext cx="2476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102536"/>
                </a:solidFill>
              </a:defRPr>
            </a:pPr>
            <a:r>
              <a:rPr sz="1275" b="0">
                <a:solidFill>
                  <a:srgbClr val="102536"/>
                </a:solidFill>
              </a:rPr>
              <a:t>Windows系统运行</a:t>
            </a:r>
            <a:endParaRPr sz="1275" b="0">
              <a:solidFill>
                <a:srgbClr val="102536"/>
              </a:solidFill>
            </a:endParaRPr>
          </a:p>
        </p:txBody>
      </p:sp>
      <p:sp>
        <p:nvSpPr>
          <p:cNvPr id="17" name="椭圆 16"/>
          <p:cNvSpPr>
            <a:spLocks noGrp="1"/>
          </p:cNvSpPr>
          <p:nvPr/>
        </p:nvSpPr>
        <p:spPr>
          <a:xfrm>
            <a:off x="8172450" y="2257425"/>
            <a:ext cx="76200" cy="76200"/>
          </a:xfrm>
          <a:prstGeom prst="ellipse">
            <a:avLst/>
          </a:prstGeom>
          <a:solidFill>
            <a:srgbClr val="20A39E"/>
          </a:solidFill>
          <a:ln w="0">
            <a:noFill/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8362950" y="2181225"/>
            <a:ext cx="2476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102536"/>
                </a:solidFill>
              </a:defRPr>
            </a:pPr>
            <a:r>
              <a:rPr sz="1275" b="0">
                <a:solidFill>
                  <a:srgbClr val="102536"/>
                </a:solidFill>
              </a:rPr>
              <a:t>企业现场部署</a:t>
            </a:r>
            <a:endParaRPr sz="1275" b="0">
              <a:solidFill>
                <a:srgbClr val="102536"/>
              </a:solidFill>
            </a:endParaRPr>
          </a:p>
        </p:txBody>
      </p:sp>
      <p:sp>
        <p:nvSpPr>
          <p:cNvPr id="19" name="椭圆 18"/>
          <p:cNvSpPr>
            <a:spLocks noGrp="1"/>
          </p:cNvSpPr>
          <p:nvPr/>
        </p:nvSpPr>
        <p:spPr>
          <a:xfrm>
            <a:off x="5314950" y="2695575"/>
            <a:ext cx="76200" cy="76200"/>
          </a:xfrm>
          <a:prstGeom prst="ellipse">
            <a:avLst/>
          </a:prstGeom>
          <a:solidFill>
            <a:srgbClr val="20A39E"/>
          </a:solidFill>
          <a:ln w="0">
            <a:noFill/>
            <a:prstDash val="solid"/>
          </a:ln>
        </p:spPr>
      </p:sp>
      <p:sp>
        <p:nvSpPr>
          <p:cNvPr id="20" name="矩形 19"/>
          <p:cNvSpPr>
            <a:spLocks noGrp="1"/>
          </p:cNvSpPr>
          <p:nvPr/>
        </p:nvSpPr>
        <p:spPr>
          <a:xfrm>
            <a:off x="5505450" y="2619375"/>
            <a:ext cx="2476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102536"/>
                </a:solidFill>
              </a:defRPr>
            </a:pPr>
            <a:r>
              <a:rPr sz="1275" b="0">
                <a:solidFill>
                  <a:srgbClr val="102536"/>
                </a:solidFill>
              </a:rPr>
              <a:t>设备指纹绑定</a:t>
            </a:r>
            <a:endParaRPr sz="1275" b="0">
              <a:solidFill>
                <a:srgbClr val="102536"/>
              </a:solidFill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5257800" y="3105150"/>
            <a:ext cx="38100" cy="247650"/>
          </a:xfrm>
          <a:prstGeom prst="rect">
            <a:avLst/>
          </a:prstGeom>
          <a:solidFill>
            <a:srgbClr val="2B6F8A"/>
          </a:solidFill>
          <a:ln w="0">
            <a:noFill/>
            <a:prstDash val="solid"/>
          </a:ln>
        </p:spPr>
      </p:sp>
      <p:sp>
        <p:nvSpPr>
          <p:cNvPr id="22" name="矩形 21"/>
          <p:cNvSpPr>
            <a:spLocks noGrp="1"/>
          </p:cNvSpPr>
          <p:nvPr/>
        </p:nvSpPr>
        <p:spPr>
          <a:xfrm>
            <a:off x="5391150" y="3086100"/>
            <a:ext cx="19621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02536"/>
                </a:solidFill>
              </a:defRPr>
            </a:pPr>
            <a:r>
              <a:rPr sz="1275" b="1">
                <a:solidFill>
                  <a:srgbClr val="102536"/>
                </a:solidFill>
              </a:rPr>
              <a:t>连接与管理</a:t>
            </a:r>
            <a:endParaRPr sz="1275" b="1">
              <a:solidFill>
                <a:srgbClr val="102536"/>
              </a:solidFill>
            </a:endParaRPr>
          </a:p>
        </p:txBody>
      </p:sp>
      <p:sp>
        <p:nvSpPr>
          <p:cNvPr id="23" name="椭圆 22"/>
          <p:cNvSpPr>
            <a:spLocks noGrp="1"/>
          </p:cNvSpPr>
          <p:nvPr/>
        </p:nvSpPr>
        <p:spPr>
          <a:xfrm>
            <a:off x="5314950" y="3648075"/>
            <a:ext cx="76200" cy="76200"/>
          </a:xfrm>
          <a:prstGeom prst="ellipse">
            <a:avLst/>
          </a:prstGeom>
          <a:solidFill>
            <a:srgbClr val="2B6F8A"/>
          </a:solidFill>
          <a:ln w="0">
            <a:noFill/>
            <a:prstDash val="solid"/>
          </a:ln>
        </p:spPr>
      </p:sp>
      <p:sp>
        <p:nvSpPr>
          <p:cNvPr id="24" name="矩形 23"/>
          <p:cNvSpPr>
            <a:spLocks noGrp="1"/>
          </p:cNvSpPr>
          <p:nvPr/>
        </p:nvSpPr>
        <p:spPr>
          <a:xfrm>
            <a:off x="5505450" y="3571875"/>
            <a:ext cx="2476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102536"/>
                </a:solidFill>
              </a:defRPr>
            </a:pPr>
            <a:r>
              <a:rPr sz="1275" b="0">
                <a:solidFill>
                  <a:srgbClr val="102536"/>
                </a:solidFill>
              </a:rPr>
              <a:t>企业文件和任务管理</a:t>
            </a:r>
            <a:endParaRPr sz="1275" b="0">
              <a:solidFill>
                <a:srgbClr val="102536"/>
              </a:solidFill>
            </a:endParaRPr>
          </a:p>
        </p:txBody>
      </p:sp>
      <p:sp>
        <p:nvSpPr>
          <p:cNvPr id="25" name="椭圆 24"/>
          <p:cNvSpPr>
            <a:spLocks noGrp="1"/>
          </p:cNvSpPr>
          <p:nvPr/>
        </p:nvSpPr>
        <p:spPr>
          <a:xfrm>
            <a:off x="8172450" y="3648075"/>
            <a:ext cx="76200" cy="76200"/>
          </a:xfrm>
          <a:prstGeom prst="ellipse">
            <a:avLst/>
          </a:prstGeom>
          <a:solidFill>
            <a:srgbClr val="2B6F8A"/>
          </a:solidFill>
          <a:ln w="0">
            <a:noFill/>
            <a:prstDash val="solid"/>
          </a:ln>
        </p:spPr>
      </p:sp>
      <p:sp>
        <p:nvSpPr>
          <p:cNvPr id="26" name="矩形 25"/>
          <p:cNvSpPr>
            <a:spLocks noGrp="1"/>
          </p:cNvSpPr>
          <p:nvPr/>
        </p:nvSpPr>
        <p:spPr>
          <a:xfrm>
            <a:off x="8362950" y="3571875"/>
            <a:ext cx="2476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102536"/>
                </a:solidFill>
              </a:defRPr>
            </a:pPr>
            <a:r>
              <a:rPr sz="1275" b="0">
                <a:solidFill>
                  <a:srgbClr val="102536"/>
                </a:solidFill>
              </a:rPr>
              <a:t>桌面端与移动端连接</a:t>
            </a:r>
            <a:endParaRPr sz="1275" b="0">
              <a:solidFill>
                <a:srgbClr val="102536"/>
              </a:solidFill>
            </a:endParaRPr>
          </a:p>
        </p:txBody>
      </p:sp>
      <p:sp>
        <p:nvSpPr>
          <p:cNvPr id="27" name="椭圆 26"/>
          <p:cNvSpPr>
            <a:spLocks noGrp="1"/>
          </p:cNvSpPr>
          <p:nvPr/>
        </p:nvSpPr>
        <p:spPr>
          <a:xfrm>
            <a:off x="5314950" y="4086225"/>
            <a:ext cx="76200" cy="76200"/>
          </a:xfrm>
          <a:prstGeom prst="ellipse">
            <a:avLst/>
          </a:prstGeom>
          <a:solidFill>
            <a:srgbClr val="2B6F8A"/>
          </a:solidFill>
          <a:ln w="0">
            <a:noFill/>
            <a:prstDash val="solid"/>
          </a:ln>
        </p:spPr>
      </p:sp>
      <p:sp>
        <p:nvSpPr>
          <p:cNvPr id="28" name="矩形 27"/>
          <p:cNvSpPr>
            <a:spLocks noGrp="1"/>
          </p:cNvSpPr>
          <p:nvPr/>
        </p:nvSpPr>
        <p:spPr>
          <a:xfrm>
            <a:off x="5505450" y="4010025"/>
            <a:ext cx="2476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102536"/>
                </a:solidFill>
              </a:defRPr>
            </a:pPr>
            <a:r>
              <a:rPr sz="1275" b="0">
                <a:solidFill>
                  <a:srgbClr val="102536"/>
                </a:solidFill>
              </a:rPr>
              <a:t>设备状态查看</a:t>
            </a:r>
            <a:endParaRPr sz="1275" b="0">
              <a:solidFill>
                <a:srgbClr val="102536"/>
              </a:solidFill>
            </a:endParaRPr>
          </a:p>
        </p:txBody>
      </p:sp>
      <p:sp>
        <p:nvSpPr>
          <p:cNvPr id="29" name="矩形 28"/>
          <p:cNvSpPr>
            <a:spLocks noGrp="1"/>
          </p:cNvSpPr>
          <p:nvPr/>
        </p:nvSpPr>
        <p:spPr>
          <a:xfrm>
            <a:off x="5257800" y="4495800"/>
            <a:ext cx="38100" cy="247650"/>
          </a:xfrm>
          <a:prstGeom prst="rect">
            <a:avLst/>
          </a:prstGeom>
          <a:solidFill>
            <a:srgbClr val="D89A2B"/>
          </a:solidFill>
          <a:ln w="0">
            <a:noFill/>
            <a:prstDash val="solid"/>
          </a:ln>
        </p:spPr>
      </p:sp>
      <p:sp>
        <p:nvSpPr>
          <p:cNvPr id="30" name="矩形 29"/>
          <p:cNvSpPr>
            <a:spLocks noGrp="1"/>
          </p:cNvSpPr>
          <p:nvPr/>
        </p:nvSpPr>
        <p:spPr>
          <a:xfrm>
            <a:off x="5391150" y="4476750"/>
            <a:ext cx="19621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02536"/>
                </a:solidFill>
              </a:defRPr>
            </a:pPr>
            <a:r>
              <a:rPr sz="1275" b="1">
                <a:solidFill>
                  <a:srgbClr val="102536"/>
                </a:solidFill>
              </a:rPr>
              <a:t>应用与扩展</a:t>
            </a:r>
            <a:endParaRPr sz="1275" b="1">
              <a:solidFill>
                <a:srgbClr val="102536"/>
              </a:solidFill>
            </a:endParaRPr>
          </a:p>
        </p:txBody>
      </p:sp>
      <p:sp>
        <p:nvSpPr>
          <p:cNvPr id="31" name="椭圆 30"/>
          <p:cNvSpPr>
            <a:spLocks noGrp="1"/>
          </p:cNvSpPr>
          <p:nvPr/>
        </p:nvSpPr>
        <p:spPr>
          <a:xfrm>
            <a:off x="5314950" y="5038725"/>
            <a:ext cx="76200" cy="76200"/>
          </a:xfrm>
          <a:prstGeom prst="ellipse">
            <a:avLst/>
          </a:prstGeom>
          <a:solidFill>
            <a:srgbClr val="D89A2B"/>
          </a:solidFill>
          <a:ln w="0">
            <a:noFill/>
            <a:prstDash val="solid"/>
          </a:ln>
        </p:spPr>
      </p:sp>
      <p:sp>
        <p:nvSpPr>
          <p:cNvPr id="32" name="矩形 31"/>
          <p:cNvSpPr>
            <a:spLocks noGrp="1"/>
          </p:cNvSpPr>
          <p:nvPr/>
        </p:nvSpPr>
        <p:spPr>
          <a:xfrm>
            <a:off x="5505450" y="4962525"/>
            <a:ext cx="2476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102536"/>
                </a:solidFill>
              </a:defRPr>
            </a:pPr>
            <a:r>
              <a:rPr sz="1275" b="0">
                <a:solidFill>
                  <a:srgbClr val="102536"/>
                </a:solidFill>
              </a:rPr>
              <a:t>企业应用运行</a:t>
            </a:r>
            <a:endParaRPr sz="1275" b="0">
              <a:solidFill>
                <a:srgbClr val="102536"/>
              </a:solidFill>
            </a:endParaRPr>
          </a:p>
        </p:txBody>
      </p:sp>
      <p:sp>
        <p:nvSpPr>
          <p:cNvPr id="33" name="椭圆 32"/>
          <p:cNvSpPr>
            <a:spLocks noGrp="1"/>
          </p:cNvSpPr>
          <p:nvPr/>
        </p:nvSpPr>
        <p:spPr>
          <a:xfrm>
            <a:off x="8172450" y="5038725"/>
            <a:ext cx="76200" cy="76200"/>
          </a:xfrm>
          <a:prstGeom prst="ellipse">
            <a:avLst/>
          </a:prstGeom>
          <a:solidFill>
            <a:srgbClr val="D89A2B"/>
          </a:solidFill>
          <a:ln w="0">
            <a:noFill/>
            <a:prstDash val="solid"/>
          </a:ln>
        </p:spPr>
      </p:sp>
      <p:sp>
        <p:nvSpPr>
          <p:cNvPr id="34" name="矩形 33"/>
          <p:cNvSpPr>
            <a:spLocks noGrp="1"/>
          </p:cNvSpPr>
          <p:nvPr/>
        </p:nvSpPr>
        <p:spPr>
          <a:xfrm>
            <a:off x="8362950" y="4962525"/>
            <a:ext cx="2476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102536"/>
                </a:solidFill>
              </a:defRPr>
            </a:pPr>
            <a:r>
              <a:rPr sz="1275" b="0">
                <a:solidFill>
                  <a:srgbClr val="102536"/>
                </a:solidFill>
              </a:rPr>
              <a:t>OTA在线升级</a:t>
            </a:r>
            <a:endParaRPr sz="1275" b="0">
              <a:solidFill>
                <a:srgbClr val="102536"/>
              </a:solidFill>
            </a:endParaRPr>
          </a:p>
        </p:txBody>
      </p:sp>
      <p:sp>
        <p:nvSpPr>
          <p:cNvPr id="35" name="footer-line-6"/>
          <p:cNvSpPr>
            <a:spLocks noGrp="1"/>
          </p:cNvSpPr>
          <p:nvPr/>
        </p:nvSpPr>
        <p:spPr>
          <a:xfrm>
            <a:off x="609600" y="6505575"/>
            <a:ext cx="10972800" cy="0"/>
          </a:xfrm>
          <a:prstGeom prst="line">
            <a:avLst/>
          </a:prstGeom>
          <a:noFill/>
          <a:ln w="9525">
            <a:solidFill>
              <a:srgbClr val="D8E1E7"/>
            </a:solidFill>
            <a:prstDash val="solid"/>
          </a:ln>
        </p:spPr>
      </p:sp>
      <p:sp>
        <p:nvSpPr>
          <p:cNvPr id="36" name="footer-6"/>
          <p:cNvSpPr>
            <a:spLocks noGrp="1"/>
          </p:cNvSpPr>
          <p:nvPr/>
        </p:nvSpPr>
        <p:spPr>
          <a:xfrm>
            <a:off x="609600" y="6572250"/>
            <a:ext cx="666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25" b="0">
                <a:solidFill>
                  <a:srgbClr val="607282"/>
                </a:solidFill>
              </a:defRPr>
            </a:pPr>
            <a:r>
              <a:rPr sz="825" b="0">
                <a:solidFill>
                  <a:srgbClr val="607282"/>
                </a:solidFill>
              </a:rPr>
              <a:t>武汉自动意志科技有限公司  |  智钳Claw 企业AI智能体解决方案</a:t>
            </a:r>
            <a:endParaRPr sz="825" b="0">
              <a:solidFill>
                <a:srgbClr val="60728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2" name="section-7"/>
          <p:cNvSpPr>
            <a:spLocks noGrp="1"/>
          </p:cNvSpPr>
          <p:nvPr/>
        </p:nvSpPr>
        <p:spPr>
          <a:xfrm>
            <a:off x="609600" y="323850"/>
            <a:ext cx="3143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157D79"/>
                </a:solidFill>
              </a:defRPr>
            </a:pPr>
            <a:r>
              <a:rPr sz="975" b="1">
                <a:solidFill>
                  <a:srgbClr val="157D79"/>
                </a:solidFill>
              </a:rPr>
              <a:t>执行与治理</a:t>
            </a:r>
            <a:endParaRPr sz="975" b="1">
              <a:solidFill>
                <a:srgbClr val="157D79"/>
              </a:solidFill>
            </a:endParaRPr>
          </a:p>
        </p:txBody>
      </p:sp>
      <p:sp>
        <p:nvSpPr>
          <p:cNvPr id="2" name="page-7"/>
          <p:cNvSpPr>
            <a:spLocks noGrp="1"/>
          </p:cNvSpPr>
          <p:nvPr/>
        </p:nvSpPr>
        <p:spPr>
          <a:xfrm>
            <a:off x="11144250" y="323850"/>
            <a:ext cx="4381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>
                <a:solidFill>
                  <a:srgbClr val="607282"/>
                </a:solidFill>
              </a:defRPr>
            </a:pPr>
            <a:r>
              <a:rPr sz="975" b="1">
                <a:solidFill>
                  <a:srgbClr val="607282"/>
                </a:solidFill>
              </a:rPr>
              <a:t>07</a:t>
            </a:r>
            <a:endParaRPr sz="975" b="1">
              <a:solidFill>
                <a:srgbClr val="607282"/>
              </a:solidFill>
            </a:endParaRPr>
          </a:p>
        </p:txBody>
      </p:sp>
      <p:sp>
        <p:nvSpPr>
          <p:cNvPr id="3" name="title-7"/>
          <p:cNvSpPr>
            <a:spLocks noGrp="1"/>
          </p:cNvSpPr>
          <p:nvPr/>
        </p:nvSpPr>
        <p:spPr>
          <a:xfrm>
            <a:off x="609600" y="638175"/>
            <a:ext cx="10382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02536"/>
                </a:solidFill>
              </a:defRPr>
            </a:pPr>
            <a:r>
              <a:rPr sz="2850" b="1">
                <a:solidFill>
                  <a:srgbClr val="102536"/>
                </a:solidFill>
              </a:rPr>
              <a:t>ZQ Agent负责把任务做完，控制中心负责把系统管好</a:t>
            </a:r>
            <a:endParaRPr sz="2850" b="1">
              <a:solidFill>
                <a:srgbClr val="102536"/>
              </a:solidFill>
            </a:endParaRPr>
          </a:p>
        </p:txBody>
      </p:sp>
      <p:sp>
        <p:nvSpPr>
          <p:cNvPr id="4" name="accent-7"/>
          <p:cNvSpPr>
            <a:spLocks noGrp="1"/>
          </p:cNvSpPr>
          <p:nvPr/>
        </p:nvSpPr>
        <p:spPr>
          <a:xfrm>
            <a:off x="609600" y="1276350"/>
            <a:ext cx="552450" cy="38100"/>
          </a:xfrm>
          <a:prstGeom prst="rect">
            <a:avLst/>
          </a:prstGeom>
          <a:solidFill>
            <a:srgbClr val="20A39E"/>
          </a:solidFill>
          <a:ln w="0">
            <a:noFill/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647700" y="1600200"/>
            <a:ext cx="5257800" cy="373380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E7"/>
            </a:solidFill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6286500" y="1600200"/>
            <a:ext cx="5257800" cy="3733800"/>
          </a:xfrm>
          <a:prstGeom prst="rect">
            <a:avLst/>
          </a:prstGeom>
          <a:solidFill>
            <a:srgbClr val="FFFFFF"/>
          </a:solidFill>
          <a:ln w="9525">
            <a:solidFill>
              <a:srgbClr val="D8E1E7"/>
            </a:solidFill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647700" y="1600200"/>
            <a:ext cx="76200" cy="3733800"/>
          </a:xfrm>
          <a:prstGeom prst="rect">
            <a:avLst/>
          </a:prstGeom>
          <a:solidFill>
            <a:srgbClr val="20A39E"/>
          </a:solidFill>
          <a:ln w="0">
            <a:noFill/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6286500" y="1600200"/>
            <a:ext cx="76200" cy="3733800"/>
          </a:xfrm>
          <a:prstGeom prst="rect">
            <a:avLst/>
          </a:prstGeom>
          <a:solidFill>
            <a:srgbClr val="D89A2B"/>
          </a:solidFill>
          <a:ln w="0">
            <a:noFill/>
            <a:prstDash val="solid"/>
          </a:ln>
        </p:spPr>
      </p:sp>
      <p:sp>
        <p:nvSpPr>
          <p:cNvPr id="9" name="矩形 8"/>
          <p:cNvSpPr>
            <a:spLocks noGrp="1"/>
          </p:cNvSpPr>
          <p:nvPr/>
        </p:nvSpPr>
        <p:spPr>
          <a:xfrm>
            <a:off x="914400" y="1809750"/>
            <a:ext cx="4095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>
                <a:solidFill>
                  <a:srgbClr val="157D79"/>
                </a:solidFill>
              </a:defRPr>
            </a:pPr>
            <a:r>
              <a:rPr sz="1725" b="1">
                <a:solidFill>
                  <a:srgbClr val="157D79"/>
                </a:solidFill>
              </a:rPr>
              <a:t>ZQ Agent  |  执行端</a:t>
            </a:r>
            <a:endParaRPr sz="1725" b="1">
              <a:solidFill>
                <a:srgbClr val="157D79"/>
              </a:solidFill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914400" y="2181225"/>
            <a:ext cx="4095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07282"/>
                </a:solidFill>
              </a:defRPr>
            </a:pPr>
            <a:r>
              <a:rPr sz="1200" b="0">
                <a:solidFill>
                  <a:srgbClr val="607282"/>
                </a:solidFill>
              </a:rPr>
              <a:t>从目标到结果的多步骤执行</a:t>
            </a:r>
            <a:endParaRPr sz="1200" b="0">
              <a:solidFill>
                <a:srgbClr val="607282"/>
              </a:solidFill>
            </a:endParaRPr>
          </a:p>
        </p:txBody>
      </p:sp>
      <p:sp>
        <p:nvSpPr>
          <p:cNvPr id="11" name="椭圆 10"/>
          <p:cNvSpPr>
            <a:spLocks noGrp="1"/>
          </p:cNvSpPr>
          <p:nvPr/>
        </p:nvSpPr>
        <p:spPr>
          <a:xfrm>
            <a:off x="933450" y="2647950"/>
            <a:ext cx="247650" cy="247650"/>
          </a:xfrm>
          <a:prstGeom prst="ellipse">
            <a:avLst/>
          </a:prstGeom>
          <a:solidFill>
            <a:srgbClr val="20A39E"/>
          </a:solidFill>
          <a:ln w="0">
            <a:noFill/>
            <a:prstDash val="solid"/>
          </a:ln>
        </p:spPr>
      </p:sp>
      <p:sp>
        <p:nvSpPr>
          <p:cNvPr id="12" name="矩形 11"/>
          <p:cNvSpPr>
            <a:spLocks noGrp="1"/>
          </p:cNvSpPr>
          <p:nvPr/>
        </p:nvSpPr>
        <p:spPr>
          <a:xfrm>
            <a:off x="933450" y="2667000"/>
            <a:ext cx="2476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1</a:t>
            </a:r>
            <a:endParaRPr sz="900" b="1">
              <a:solidFill>
                <a:srgbClr val="FFFFFF"/>
              </a:solidFill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1295400" y="2628900"/>
            <a:ext cx="4114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02536"/>
                </a:solidFill>
              </a:defRPr>
            </a:pPr>
            <a:r>
              <a:rPr sz="1200" b="0">
                <a:solidFill>
                  <a:srgbClr val="102536"/>
                </a:solidFill>
              </a:rPr>
              <a:t>对话与任务理解</a:t>
            </a:r>
            <a:endParaRPr sz="1200" b="0">
              <a:solidFill>
                <a:srgbClr val="102536"/>
              </a:solidFill>
            </a:endParaRPr>
          </a:p>
        </p:txBody>
      </p:sp>
      <p:sp>
        <p:nvSpPr>
          <p:cNvPr id="14" name="椭圆 13"/>
          <p:cNvSpPr>
            <a:spLocks noGrp="1"/>
          </p:cNvSpPr>
          <p:nvPr/>
        </p:nvSpPr>
        <p:spPr>
          <a:xfrm>
            <a:off x="933450" y="3000375"/>
            <a:ext cx="247650" cy="247650"/>
          </a:xfrm>
          <a:prstGeom prst="ellipse">
            <a:avLst/>
          </a:prstGeom>
          <a:solidFill>
            <a:srgbClr val="20A39E"/>
          </a:solidFill>
          <a:ln w="0">
            <a:noFill/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933450" y="3019425"/>
            <a:ext cx="2476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2</a:t>
            </a:r>
            <a:endParaRPr sz="900" b="1">
              <a:solidFill>
                <a:srgbClr val="FFFFFF"/>
              </a:solidFill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1295400" y="2981325"/>
            <a:ext cx="4114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02536"/>
                </a:solidFill>
              </a:defRPr>
            </a:pPr>
            <a:r>
              <a:rPr sz="1200" b="0">
                <a:solidFill>
                  <a:srgbClr val="102536"/>
                </a:solidFill>
              </a:rPr>
              <a:t>任务拆解与工具调用</a:t>
            </a:r>
            <a:endParaRPr sz="1200" b="0">
              <a:solidFill>
                <a:srgbClr val="102536"/>
              </a:solidFill>
            </a:endParaRPr>
          </a:p>
        </p:txBody>
      </p:sp>
      <p:sp>
        <p:nvSpPr>
          <p:cNvPr id="17" name="椭圆 16"/>
          <p:cNvSpPr>
            <a:spLocks noGrp="1"/>
          </p:cNvSpPr>
          <p:nvPr/>
        </p:nvSpPr>
        <p:spPr>
          <a:xfrm>
            <a:off x="933450" y="3352800"/>
            <a:ext cx="247650" cy="247650"/>
          </a:xfrm>
          <a:prstGeom prst="ellipse">
            <a:avLst/>
          </a:prstGeom>
          <a:solidFill>
            <a:srgbClr val="20A39E"/>
          </a:solidFill>
          <a:ln w="0">
            <a:noFill/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933450" y="3371850"/>
            <a:ext cx="2476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3</a:t>
            </a:r>
            <a:endParaRPr sz="900" b="1">
              <a:solidFill>
                <a:srgbClr val="FFFFFF"/>
              </a:solidFill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1295400" y="3333750"/>
            <a:ext cx="4114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02536"/>
                </a:solidFill>
              </a:defRPr>
            </a:pPr>
            <a:r>
              <a:rPr sz="1200" b="0">
                <a:solidFill>
                  <a:srgbClr val="102536"/>
                </a:solidFill>
              </a:rPr>
              <a:t>企业资料与文件处理</a:t>
            </a:r>
            <a:endParaRPr sz="1200" b="0">
              <a:solidFill>
                <a:srgbClr val="102536"/>
              </a:solidFill>
            </a:endParaRPr>
          </a:p>
        </p:txBody>
      </p:sp>
      <p:sp>
        <p:nvSpPr>
          <p:cNvPr id="20" name="椭圆 19"/>
          <p:cNvSpPr>
            <a:spLocks noGrp="1"/>
          </p:cNvSpPr>
          <p:nvPr/>
        </p:nvSpPr>
        <p:spPr>
          <a:xfrm>
            <a:off x="933450" y="3705225"/>
            <a:ext cx="247650" cy="247650"/>
          </a:xfrm>
          <a:prstGeom prst="ellipse">
            <a:avLst/>
          </a:prstGeom>
          <a:solidFill>
            <a:srgbClr val="20A39E"/>
          </a:solidFill>
          <a:ln w="0">
            <a:noFill/>
            <a:prstDash val="solid"/>
          </a:ln>
        </p:spPr>
      </p:sp>
      <p:sp>
        <p:nvSpPr>
          <p:cNvPr id="21" name="矩形 20"/>
          <p:cNvSpPr>
            <a:spLocks noGrp="1"/>
          </p:cNvSpPr>
          <p:nvPr/>
        </p:nvSpPr>
        <p:spPr>
          <a:xfrm>
            <a:off x="933450" y="3724275"/>
            <a:ext cx="2476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4</a:t>
            </a:r>
            <a:endParaRPr sz="900" b="1">
              <a:solidFill>
                <a:srgbClr val="FFFFFF"/>
              </a:solidFill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1295400" y="3686175"/>
            <a:ext cx="4114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02536"/>
                </a:solidFill>
              </a:defRPr>
            </a:pPr>
            <a:r>
              <a:rPr sz="1200" b="0">
                <a:solidFill>
                  <a:srgbClr val="102536"/>
                </a:solidFill>
              </a:rPr>
              <a:t>浏览器自动化</a:t>
            </a:r>
            <a:endParaRPr sz="1200" b="0">
              <a:solidFill>
                <a:srgbClr val="102536"/>
              </a:solidFill>
            </a:endParaRPr>
          </a:p>
        </p:txBody>
      </p:sp>
      <p:sp>
        <p:nvSpPr>
          <p:cNvPr id="23" name="椭圆 22"/>
          <p:cNvSpPr>
            <a:spLocks noGrp="1"/>
          </p:cNvSpPr>
          <p:nvPr/>
        </p:nvSpPr>
        <p:spPr>
          <a:xfrm>
            <a:off x="933450" y="4057650"/>
            <a:ext cx="247650" cy="247650"/>
          </a:xfrm>
          <a:prstGeom prst="ellipse">
            <a:avLst/>
          </a:prstGeom>
          <a:solidFill>
            <a:srgbClr val="20A39E"/>
          </a:solidFill>
          <a:ln w="0">
            <a:noFill/>
            <a:prstDash val="solid"/>
          </a:ln>
        </p:spPr>
      </p:sp>
      <p:sp>
        <p:nvSpPr>
          <p:cNvPr id="24" name="矩形 23"/>
          <p:cNvSpPr>
            <a:spLocks noGrp="1"/>
          </p:cNvSpPr>
          <p:nvPr/>
        </p:nvSpPr>
        <p:spPr>
          <a:xfrm>
            <a:off x="933450" y="4076700"/>
            <a:ext cx="2476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5</a:t>
            </a:r>
            <a:endParaRPr sz="900" b="1">
              <a:solidFill>
                <a:srgbClr val="FFFFFF"/>
              </a:solidFill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1295400" y="4038600"/>
            <a:ext cx="4114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02536"/>
                </a:solidFill>
              </a:defRPr>
            </a:pPr>
            <a:r>
              <a:rPr sz="1200" b="0">
                <a:solidFill>
                  <a:srgbClr val="102536"/>
                </a:solidFill>
              </a:rPr>
              <a:t>长期记忆</a:t>
            </a:r>
            <a:endParaRPr sz="1200" b="0">
              <a:solidFill>
                <a:srgbClr val="102536"/>
              </a:solidFill>
            </a:endParaRPr>
          </a:p>
        </p:txBody>
      </p:sp>
      <p:sp>
        <p:nvSpPr>
          <p:cNvPr id="26" name="椭圆 25"/>
          <p:cNvSpPr>
            <a:spLocks noGrp="1"/>
          </p:cNvSpPr>
          <p:nvPr/>
        </p:nvSpPr>
        <p:spPr>
          <a:xfrm>
            <a:off x="933450" y="4410075"/>
            <a:ext cx="247650" cy="247650"/>
          </a:xfrm>
          <a:prstGeom prst="ellipse">
            <a:avLst/>
          </a:prstGeom>
          <a:solidFill>
            <a:srgbClr val="20A39E"/>
          </a:solidFill>
          <a:ln w="0">
            <a:noFill/>
            <a:prstDash val="solid"/>
          </a:ln>
        </p:spPr>
      </p:sp>
      <p:sp>
        <p:nvSpPr>
          <p:cNvPr id="27" name="矩形 26"/>
          <p:cNvSpPr>
            <a:spLocks noGrp="1"/>
          </p:cNvSpPr>
          <p:nvPr/>
        </p:nvSpPr>
        <p:spPr>
          <a:xfrm>
            <a:off x="933450" y="4429125"/>
            <a:ext cx="2476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6</a:t>
            </a:r>
            <a:endParaRPr sz="900" b="1">
              <a:solidFill>
                <a:srgbClr val="FFFFFF"/>
              </a:solidFill>
            </a:endParaRPr>
          </a:p>
        </p:txBody>
      </p:sp>
      <p:sp>
        <p:nvSpPr>
          <p:cNvPr id="28" name="矩形 27"/>
          <p:cNvSpPr>
            <a:spLocks noGrp="1"/>
          </p:cNvSpPr>
          <p:nvPr/>
        </p:nvSpPr>
        <p:spPr>
          <a:xfrm>
            <a:off x="1295400" y="4391025"/>
            <a:ext cx="4114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02536"/>
                </a:solidFill>
              </a:defRPr>
            </a:pPr>
            <a:r>
              <a:rPr sz="1200" b="0">
                <a:solidFill>
                  <a:srgbClr val="102536"/>
                </a:solidFill>
              </a:rPr>
              <a:t>定时任务与每日任务</a:t>
            </a:r>
            <a:endParaRPr sz="1200" b="0">
              <a:solidFill>
                <a:srgbClr val="102536"/>
              </a:solidFill>
            </a:endParaRPr>
          </a:p>
        </p:txBody>
      </p:sp>
      <p:sp>
        <p:nvSpPr>
          <p:cNvPr id="29" name="椭圆 28"/>
          <p:cNvSpPr>
            <a:spLocks noGrp="1"/>
          </p:cNvSpPr>
          <p:nvPr/>
        </p:nvSpPr>
        <p:spPr>
          <a:xfrm>
            <a:off x="933450" y="4762500"/>
            <a:ext cx="247650" cy="247650"/>
          </a:xfrm>
          <a:prstGeom prst="ellipse">
            <a:avLst/>
          </a:prstGeom>
          <a:solidFill>
            <a:srgbClr val="20A39E"/>
          </a:solidFill>
          <a:ln w="0">
            <a:noFill/>
            <a:prstDash val="solid"/>
          </a:ln>
        </p:spPr>
      </p:sp>
      <p:sp>
        <p:nvSpPr>
          <p:cNvPr id="30" name="矩形 29"/>
          <p:cNvSpPr>
            <a:spLocks noGrp="1"/>
          </p:cNvSpPr>
          <p:nvPr/>
        </p:nvSpPr>
        <p:spPr>
          <a:xfrm>
            <a:off x="933450" y="4781550"/>
            <a:ext cx="2476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7</a:t>
            </a:r>
            <a:endParaRPr sz="900" b="1">
              <a:solidFill>
                <a:srgbClr val="FFFFFF"/>
              </a:solidFill>
            </a:endParaRPr>
          </a:p>
        </p:txBody>
      </p:sp>
      <p:sp>
        <p:nvSpPr>
          <p:cNvPr id="31" name="矩形 30"/>
          <p:cNvSpPr>
            <a:spLocks noGrp="1"/>
          </p:cNvSpPr>
          <p:nvPr/>
        </p:nvSpPr>
        <p:spPr>
          <a:xfrm>
            <a:off x="1295400" y="4743450"/>
            <a:ext cx="4114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02536"/>
                </a:solidFill>
              </a:defRPr>
            </a:pPr>
            <a:r>
              <a:rPr sz="1200" b="0">
                <a:solidFill>
                  <a:srgbClr val="102536"/>
                </a:solidFill>
              </a:rPr>
              <a:t>人工审核与异常接管</a:t>
            </a:r>
            <a:endParaRPr sz="1200" b="0">
              <a:solidFill>
                <a:srgbClr val="102536"/>
              </a:solidFill>
            </a:endParaRPr>
          </a:p>
        </p:txBody>
      </p:sp>
      <p:sp>
        <p:nvSpPr>
          <p:cNvPr id="32" name="矩形 31"/>
          <p:cNvSpPr>
            <a:spLocks noGrp="1"/>
          </p:cNvSpPr>
          <p:nvPr/>
        </p:nvSpPr>
        <p:spPr>
          <a:xfrm>
            <a:off x="6553200" y="1809750"/>
            <a:ext cx="4476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>
                <a:solidFill>
                  <a:srgbClr val="8B5D0A"/>
                </a:solidFill>
              </a:defRPr>
            </a:pPr>
            <a:r>
              <a:rPr sz="1725" b="1">
                <a:solidFill>
                  <a:srgbClr val="8B5D0A"/>
                </a:solidFill>
              </a:rPr>
              <a:t>智钳Claw控制中心  |  管理端</a:t>
            </a:r>
            <a:endParaRPr sz="1725" b="1">
              <a:solidFill>
                <a:srgbClr val="8B5D0A"/>
              </a:solidFill>
            </a:endParaRPr>
          </a:p>
        </p:txBody>
      </p:sp>
      <p:sp>
        <p:nvSpPr>
          <p:cNvPr id="33" name="矩形 32"/>
          <p:cNvSpPr>
            <a:spLocks noGrp="1"/>
          </p:cNvSpPr>
          <p:nvPr/>
        </p:nvSpPr>
        <p:spPr>
          <a:xfrm>
            <a:off x="6553200" y="2181225"/>
            <a:ext cx="428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607282"/>
                </a:solidFill>
              </a:defRPr>
            </a:pPr>
            <a:r>
              <a:rPr sz="1200" b="0">
                <a:solidFill>
                  <a:srgbClr val="607282"/>
                </a:solidFill>
              </a:rPr>
              <a:t>统一管理企业、代理商与运行风险</a:t>
            </a:r>
            <a:endParaRPr sz="1200" b="0">
              <a:solidFill>
                <a:srgbClr val="607282"/>
              </a:solidFill>
            </a:endParaRPr>
          </a:p>
        </p:txBody>
      </p:sp>
      <p:sp>
        <p:nvSpPr>
          <p:cNvPr id="34" name="椭圆 33"/>
          <p:cNvSpPr>
            <a:spLocks noGrp="1"/>
          </p:cNvSpPr>
          <p:nvPr/>
        </p:nvSpPr>
        <p:spPr>
          <a:xfrm>
            <a:off x="6572250" y="2771775"/>
            <a:ext cx="76200" cy="76200"/>
          </a:xfrm>
          <a:prstGeom prst="ellipse">
            <a:avLst/>
          </a:prstGeom>
          <a:solidFill>
            <a:srgbClr val="D89A2B"/>
          </a:solidFill>
          <a:ln w="0">
            <a:noFill/>
            <a:prstDash val="solid"/>
          </a:ln>
        </p:spPr>
      </p:sp>
      <p:sp>
        <p:nvSpPr>
          <p:cNvPr id="35" name="矩形 34"/>
          <p:cNvSpPr>
            <a:spLocks noGrp="1"/>
          </p:cNvSpPr>
          <p:nvPr/>
        </p:nvSpPr>
        <p:spPr>
          <a:xfrm>
            <a:off x="6762750" y="2695575"/>
            <a:ext cx="4095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02536"/>
                </a:solidFill>
              </a:defRPr>
            </a:pPr>
            <a:r>
              <a:rPr sz="1200" b="0">
                <a:solidFill>
                  <a:srgbClr val="102536"/>
                </a:solidFill>
              </a:rPr>
              <a:t>企业客户与代理商</a:t>
            </a:r>
            <a:endParaRPr sz="1200" b="0">
              <a:solidFill>
                <a:srgbClr val="102536"/>
              </a:solidFill>
            </a:endParaRPr>
          </a:p>
        </p:txBody>
      </p:sp>
      <p:sp>
        <p:nvSpPr>
          <p:cNvPr id="36" name="椭圆 35"/>
          <p:cNvSpPr>
            <a:spLocks noGrp="1"/>
          </p:cNvSpPr>
          <p:nvPr/>
        </p:nvSpPr>
        <p:spPr>
          <a:xfrm>
            <a:off x="6572250" y="3171825"/>
            <a:ext cx="76200" cy="76200"/>
          </a:xfrm>
          <a:prstGeom prst="ellipse">
            <a:avLst/>
          </a:prstGeom>
          <a:solidFill>
            <a:srgbClr val="D89A2B"/>
          </a:solidFill>
          <a:ln w="0">
            <a:noFill/>
            <a:prstDash val="solid"/>
          </a:ln>
        </p:spPr>
      </p:sp>
      <p:sp>
        <p:nvSpPr>
          <p:cNvPr id="37" name="矩形 36"/>
          <p:cNvSpPr>
            <a:spLocks noGrp="1"/>
          </p:cNvSpPr>
          <p:nvPr/>
        </p:nvSpPr>
        <p:spPr>
          <a:xfrm>
            <a:off x="6762750" y="3095625"/>
            <a:ext cx="4095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02536"/>
                </a:solidFill>
              </a:defRPr>
            </a:pPr>
            <a:r>
              <a:rPr sz="1200" b="0">
                <a:solidFill>
                  <a:srgbClr val="102536"/>
                </a:solidFill>
              </a:rPr>
              <a:t>用户、设备与权限</a:t>
            </a:r>
            <a:endParaRPr sz="1200" b="0">
              <a:solidFill>
                <a:srgbClr val="102536"/>
              </a:solidFill>
            </a:endParaRPr>
          </a:p>
        </p:txBody>
      </p:sp>
      <p:sp>
        <p:nvSpPr>
          <p:cNvPr id="38" name="椭圆 37"/>
          <p:cNvSpPr>
            <a:spLocks noGrp="1"/>
          </p:cNvSpPr>
          <p:nvPr/>
        </p:nvSpPr>
        <p:spPr>
          <a:xfrm>
            <a:off x="6572250" y="3571875"/>
            <a:ext cx="76200" cy="76200"/>
          </a:xfrm>
          <a:prstGeom prst="ellipse">
            <a:avLst/>
          </a:prstGeom>
          <a:solidFill>
            <a:srgbClr val="D89A2B"/>
          </a:solidFill>
          <a:ln w="0">
            <a:noFill/>
            <a:prstDash val="solid"/>
          </a:ln>
        </p:spPr>
      </p:sp>
      <p:sp>
        <p:nvSpPr>
          <p:cNvPr id="39" name="矩形 38"/>
          <p:cNvSpPr>
            <a:spLocks noGrp="1"/>
          </p:cNvSpPr>
          <p:nvPr/>
        </p:nvSpPr>
        <p:spPr>
          <a:xfrm>
            <a:off x="6762750" y="3495675"/>
            <a:ext cx="4095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02536"/>
                </a:solidFill>
              </a:defRPr>
            </a:pPr>
            <a:r>
              <a:rPr sz="1200" b="0">
                <a:solidFill>
                  <a:srgbClr val="102536"/>
                </a:solidFill>
              </a:rPr>
              <a:t>积分、余额、配额与账单</a:t>
            </a:r>
            <a:endParaRPr sz="1200" b="0">
              <a:solidFill>
                <a:srgbClr val="102536"/>
              </a:solidFill>
            </a:endParaRPr>
          </a:p>
        </p:txBody>
      </p:sp>
      <p:sp>
        <p:nvSpPr>
          <p:cNvPr id="40" name="椭圆 39"/>
          <p:cNvSpPr>
            <a:spLocks noGrp="1"/>
          </p:cNvSpPr>
          <p:nvPr/>
        </p:nvSpPr>
        <p:spPr>
          <a:xfrm>
            <a:off x="6572250" y="3971925"/>
            <a:ext cx="76200" cy="76200"/>
          </a:xfrm>
          <a:prstGeom prst="ellipse">
            <a:avLst/>
          </a:prstGeom>
          <a:solidFill>
            <a:srgbClr val="D89A2B"/>
          </a:solidFill>
          <a:ln w="0">
            <a:noFill/>
            <a:prstDash val="solid"/>
          </a:ln>
        </p:spPr>
      </p:sp>
      <p:sp>
        <p:nvSpPr>
          <p:cNvPr id="41" name="矩形 40"/>
          <p:cNvSpPr>
            <a:spLocks noGrp="1"/>
          </p:cNvSpPr>
          <p:nvPr/>
        </p:nvSpPr>
        <p:spPr>
          <a:xfrm>
            <a:off x="6762750" y="3895725"/>
            <a:ext cx="4095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02536"/>
                </a:solidFill>
              </a:defRPr>
            </a:pPr>
            <a:r>
              <a:rPr sz="1200" b="0">
                <a:solidFill>
                  <a:srgbClr val="102536"/>
                </a:solidFill>
              </a:rPr>
              <a:t>任务执行情况</a:t>
            </a:r>
            <a:endParaRPr sz="1200" b="0">
              <a:solidFill>
                <a:srgbClr val="102536"/>
              </a:solidFill>
            </a:endParaRPr>
          </a:p>
        </p:txBody>
      </p:sp>
      <p:sp>
        <p:nvSpPr>
          <p:cNvPr id="42" name="椭圆 41"/>
          <p:cNvSpPr>
            <a:spLocks noGrp="1"/>
          </p:cNvSpPr>
          <p:nvPr/>
        </p:nvSpPr>
        <p:spPr>
          <a:xfrm>
            <a:off x="6572250" y="4371975"/>
            <a:ext cx="76200" cy="76200"/>
          </a:xfrm>
          <a:prstGeom prst="ellipse">
            <a:avLst/>
          </a:prstGeom>
          <a:solidFill>
            <a:srgbClr val="D89A2B"/>
          </a:solidFill>
          <a:ln w="0">
            <a:noFill/>
            <a:prstDash val="solid"/>
          </a:ln>
        </p:spPr>
      </p:sp>
      <p:sp>
        <p:nvSpPr>
          <p:cNvPr id="43" name="矩形 42"/>
          <p:cNvSpPr>
            <a:spLocks noGrp="1"/>
          </p:cNvSpPr>
          <p:nvPr/>
        </p:nvSpPr>
        <p:spPr>
          <a:xfrm>
            <a:off x="6762750" y="4295775"/>
            <a:ext cx="4095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02536"/>
                </a:solidFill>
              </a:defRPr>
            </a:pPr>
            <a:r>
              <a:rPr sz="1200" b="0">
                <a:solidFill>
                  <a:srgbClr val="102536"/>
                </a:solidFill>
              </a:rPr>
              <a:t>运行日志</a:t>
            </a:r>
            <a:endParaRPr sz="1200" b="0">
              <a:solidFill>
                <a:srgbClr val="102536"/>
              </a:solidFill>
            </a:endParaRPr>
          </a:p>
        </p:txBody>
      </p:sp>
      <p:sp>
        <p:nvSpPr>
          <p:cNvPr id="44" name="椭圆 43"/>
          <p:cNvSpPr>
            <a:spLocks noGrp="1"/>
          </p:cNvSpPr>
          <p:nvPr/>
        </p:nvSpPr>
        <p:spPr>
          <a:xfrm>
            <a:off x="6572250" y="4772025"/>
            <a:ext cx="76200" cy="76200"/>
          </a:xfrm>
          <a:prstGeom prst="ellipse">
            <a:avLst/>
          </a:prstGeom>
          <a:solidFill>
            <a:srgbClr val="D89A2B"/>
          </a:solidFill>
          <a:ln w="0">
            <a:noFill/>
            <a:prstDash val="solid"/>
          </a:ln>
        </p:spPr>
      </p:sp>
      <p:sp>
        <p:nvSpPr>
          <p:cNvPr id="45" name="矩形 44"/>
          <p:cNvSpPr>
            <a:spLocks noGrp="1"/>
          </p:cNvSpPr>
          <p:nvPr/>
        </p:nvSpPr>
        <p:spPr>
          <a:xfrm>
            <a:off x="6762750" y="4695825"/>
            <a:ext cx="4095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0">
                <a:solidFill>
                  <a:srgbClr val="102536"/>
                </a:solidFill>
              </a:defRPr>
            </a:pPr>
            <a:r>
              <a:rPr sz="1200" b="0">
                <a:solidFill>
                  <a:srgbClr val="102536"/>
                </a:solidFill>
              </a:rPr>
              <a:t>异常与风险控制</a:t>
            </a:r>
            <a:endParaRPr sz="1200" b="0">
              <a:solidFill>
                <a:srgbClr val="102536"/>
              </a:solidFill>
            </a:endParaRPr>
          </a:p>
        </p:txBody>
      </p:sp>
      <p:sp>
        <p:nvSpPr>
          <p:cNvPr id="46" name="圆角矩形 45"/>
          <p:cNvSpPr>
            <a:spLocks noGrp="1"/>
          </p:cNvSpPr>
          <p:nvPr/>
        </p:nvSpPr>
        <p:spPr>
          <a:xfrm>
            <a:off x="1181100" y="5629275"/>
            <a:ext cx="9829800" cy="514350"/>
          </a:xfrm>
          <a:prstGeom prst="roundRect">
            <a:avLst>
              <a:gd name="adj" fmla="val 9259"/>
            </a:avLst>
          </a:prstGeom>
          <a:solidFill>
            <a:srgbClr val="E7F1F6"/>
          </a:solidFill>
          <a:ln w="0">
            <a:noFill/>
            <a:prstDash val="solid"/>
          </a:ln>
        </p:spPr>
      </p:sp>
      <p:sp>
        <p:nvSpPr>
          <p:cNvPr id="47" name="矩形 46"/>
          <p:cNvSpPr>
            <a:spLocks noGrp="1"/>
          </p:cNvSpPr>
          <p:nvPr/>
        </p:nvSpPr>
        <p:spPr>
          <a:xfrm>
            <a:off x="1466850" y="5772150"/>
            <a:ext cx="4000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153C55"/>
                </a:solidFill>
              </a:defRPr>
            </a:pPr>
            <a:r>
              <a:rPr sz="1275" b="1">
                <a:solidFill>
                  <a:srgbClr val="153C55"/>
                </a:solidFill>
              </a:rPr>
              <a:t>员工：桌面端 / 移动端使用企业AI应用</a:t>
            </a:r>
            <a:endParaRPr sz="1275" b="1">
              <a:solidFill>
                <a:srgbClr val="153C55"/>
              </a:solidFill>
            </a:endParaRPr>
          </a:p>
        </p:txBody>
      </p:sp>
      <p:sp>
        <p:nvSpPr>
          <p:cNvPr id="48" name="直接连接符 47"/>
          <p:cNvSpPr>
            <a:spLocks noGrp="1"/>
          </p:cNvSpPr>
          <p:nvPr/>
        </p:nvSpPr>
        <p:spPr>
          <a:xfrm>
            <a:off x="6096000" y="5743575"/>
            <a:ext cx="0" cy="285750"/>
          </a:xfrm>
          <a:prstGeom prst="line">
            <a:avLst/>
          </a:prstGeom>
          <a:noFill/>
          <a:ln w="9525">
            <a:solidFill>
              <a:srgbClr val="B9CCD6"/>
            </a:solidFill>
            <a:prstDash val="solid"/>
          </a:ln>
        </p:spPr>
      </p:sp>
      <p:sp>
        <p:nvSpPr>
          <p:cNvPr id="49" name="矩形 48"/>
          <p:cNvSpPr>
            <a:spLocks noGrp="1"/>
          </p:cNvSpPr>
          <p:nvPr/>
        </p:nvSpPr>
        <p:spPr>
          <a:xfrm>
            <a:off x="6572250" y="5772150"/>
            <a:ext cx="3905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153C55"/>
                </a:solidFill>
              </a:defRPr>
            </a:pPr>
            <a:r>
              <a:rPr sz="1275" b="1">
                <a:solidFill>
                  <a:srgbClr val="153C55"/>
                </a:solidFill>
              </a:rPr>
              <a:t>代理商与管理人员：控制中心统一管理</a:t>
            </a:r>
            <a:endParaRPr sz="1275" b="1">
              <a:solidFill>
                <a:srgbClr val="153C55"/>
              </a:solidFill>
            </a:endParaRPr>
          </a:p>
        </p:txBody>
      </p:sp>
      <p:sp>
        <p:nvSpPr>
          <p:cNvPr id="50" name="footer-line-7"/>
          <p:cNvSpPr>
            <a:spLocks noGrp="1"/>
          </p:cNvSpPr>
          <p:nvPr/>
        </p:nvSpPr>
        <p:spPr>
          <a:xfrm>
            <a:off x="609600" y="6505575"/>
            <a:ext cx="10972800" cy="0"/>
          </a:xfrm>
          <a:prstGeom prst="line">
            <a:avLst/>
          </a:prstGeom>
          <a:noFill/>
          <a:ln w="9525">
            <a:solidFill>
              <a:srgbClr val="D8E1E7"/>
            </a:solidFill>
            <a:prstDash val="solid"/>
          </a:ln>
        </p:spPr>
      </p:sp>
      <p:sp>
        <p:nvSpPr>
          <p:cNvPr id="51" name="footer-7"/>
          <p:cNvSpPr>
            <a:spLocks noGrp="1"/>
          </p:cNvSpPr>
          <p:nvPr/>
        </p:nvSpPr>
        <p:spPr>
          <a:xfrm>
            <a:off x="609600" y="6572250"/>
            <a:ext cx="666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25" b="0">
                <a:solidFill>
                  <a:srgbClr val="607282"/>
                </a:solidFill>
              </a:defRPr>
            </a:pPr>
            <a:r>
              <a:rPr sz="825" b="0">
                <a:solidFill>
                  <a:srgbClr val="607282"/>
                </a:solidFill>
              </a:rPr>
              <a:t>武汉自动意志科技有限公司  |  智钳Claw 企业AI智能体解决方案</a:t>
            </a:r>
            <a:endParaRPr sz="825" b="0">
              <a:solidFill>
                <a:srgbClr val="60728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2" name="section-8"/>
          <p:cNvSpPr>
            <a:spLocks noGrp="1"/>
          </p:cNvSpPr>
          <p:nvPr/>
        </p:nvSpPr>
        <p:spPr>
          <a:xfrm>
            <a:off x="609600" y="323850"/>
            <a:ext cx="3143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157D79"/>
                </a:solidFill>
              </a:defRPr>
            </a:pPr>
            <a:r>
              <a:rPr sz="975" b="1">
                <a:solidFill>
                  <a:srgbClr val="157D79"/>
                </a:solidFill>
              </a:rPr>
              <a:t>运行闭环</a:t>
            </a:r>
            <a:endParaRPr sz="975" b="1">
              <a:solidFill>
                <a:srgbClr val="157D79"/>
              </a:solidFill>
            </a:endParaRPr>
          </a:p>
        </p:txBody>
      </p:sp>
      <p:sp>
        <p:nvSpPr>
          <p:cNvPr id="2" name="page-8"/>
          <p:cNvSpPr>
            <a:spLocks noGrp="1"/>
          </p:cNvSpPr>
          <p:nvPr/>
        </p:nvSpPr>
        <p:spPr>
          <a:xfrm>
            <a:off x="11144250" y="323850"/>
            <a:ext cx="4381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>
                <a:solidFill>
                  <a:srgbClr val="607282"/>
                </a:solidFill>
              </a:defRPr>
            </a:pPr>
            <a:r>
              <a:rPr sz="975" b="1">
                <a:solidFill>
                  <a:srgbClr val="607282"/>
                </a:solidFill>
              </a:rPr>
              <a:t>08</a:t>
            </a:r>
            <a:endParaRPr sz="975" b="1">
              <a:solidFill>
                <a:srgbClr val="607282"/>
              </a:solidFill>
            </a:endParaRPr>
          </a:p>
        </p:txBody>
      </p:sp>
      <p:sp>
        <p:nvSpPr>
          <p:cNvPr id="3" name="title-8"/>
          <p:cNvSpPr>
            <a:spLocks noGrp="1"/>
          </p:cNvSpPr>
          <p:nvPr/>
        </p:nvSpPr>
        <p:spPr>
          <a:xfrm>
            <a:off x="609600" y="638175"/>
            <a:ext cx="10382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02536"/>
                </a:solidFill>
              </a:defRPr>
            </a:pPr>
            <a:r>
              <a:rPr sz="2850" b="1">
                <a:solidFill>
                  <a:srgbClr val="102536"/>
                </a:solidFill>
              </a:rPr>
              <a:t>企业AI不是一次性交付，而是在使用中持续积累与优化</a:t>
            </a:r>
            <a:endParaRPr sz="2850" b="1">
              <a:solidFill>
                <a:srgbClr val="102536"/>
              </a:solidFill>
            </a:endParaRPr>
          </a:p>
        </p:txBody>
      </p:sp>
      <p:sp>
        <p:nvSpPr>
          <p:cNvPr id="4" name="accent-8"/>
          <p:cNvSpPr>
            <a:spLocks noGrp="1"/>
          </p:cNvSpPr>
          <p:nvPr/>
        </p:nvSpPr>
        <p:spPr>
          <a:xfrm>
            <a:off x="609600" y="1276350"/>
            <a:ext cx="552450" cy="38100"/>
          </a:xfrm>
          <a:prstGeom prst="rect">
            <a:avLst/>
          </a:prstGeom>
          <a:solidFill>
            <a:srgbClr val="20A39E"/>
          </a:solidFill>
          <a:ln w="0">
            <a:noFill/>
            <a:prstDash val="solid"/>
          </a:ln>
        </p:spPr>
      </p:sp>
      <p:sp>
        <p:nvSpPr>
          <p:cNvPr id="5" name="右箭头 4"/>
          <p:cNvSpPr>
            <a:spLocks noGrp="1"/>
          </p:cNvSpPr>
          <p:nvPr/>
        </p:nvSpPr>
        <p:spPr>
          <a:xfrm>
            <a:off x="1990725" y="1971675"/>
            <a:ext cx="1000125" cy="342900"/>
          </a:xfrm>
          <a:prstGeom prst="rightArrow">
            <a:avLst/>
          </a:prstGeom>
          <a:solidFill>
            <a:srgbClr val="D8E1E7"/>
          </a:solidFill>
          <a:ln w="0">
            <a:noFill/>
            <a:prstDash val="solid"/>
          </a:ln>
        </p:spPr>
      </p:sp>
      <p:sp>
        <p:nvSpPr>
          <p:cNvPr id="6" name="右箭头 5"/>
          <p:cNvSpPr>
            <a:spLocks noGrp="1"/>
          </p:cNvSpPr>
          <p:nvPr/>
        </p:nvSpPr>
        <p:spPr>
          <a:xfrm>
            <a:off x="4600575" y="1971675"/>
            <a:ext cx="1000125" cy="342900"/>
          </a:xfrm>
          <a:prstGeom prst="rightArrow">
            <a:avLst/>
          </a:prstGeom>
          <a:solidFill>
            <a:srgbClr val="D8E1E7"/>
          </a:solidFill>
          <a:ln w="0">
            <a:noFill/>
            <a:prstDash val="solid"/>
          </a:ln>
        </p:spPr>
      </p:sp>
      <p:sp>
        <p:nvSpPr>
          <p:cNvPr id="7" name="右箭头 6"/>
          <p:cNvSpPr>
            <a:spLocks noGrp="1"/>
          </p:cNvSpPr>
          <p:nvPr/>
        </p:nvSpPr>
        <p:spPr>
          <a:xfrm>
            <a:off x="7210425" y="1971675"/>
            <a:ext cx="1000125" cy="342900"/>
          </a:xfrm>
          <a:prstGeom prst="rightArrow">
            <a:avLst/>
          </a:prstGeom>
          <a:solidFill>
            <a:srgbClr val="D8E1E7"/>
          </a:solidFill>
          <a:ln w="0">
            <a:noFill/>
            <a:prstDash val="solid"/>
          </a:ln>
        </p:spPr>
      </p:sp>
      <p:sp>
        <p:nvSpPr>
          <p:cNvPr id="8" name="下箭头 7"/>
          <p:cNvSpPr>
            <a:spLocks noGrp="1"/>
          </p:cNvSpPr>
          <p:nvPr/>
        </p:nvSpPr>
        <p:spPr>
          <a:xfrm>
            <a:off x="9525000" y="2476500"/>
            <a:ext cx="342900" cy="476250"/>
          </a:xfrm>
          <a:prstGeom prst="downArrow">
            <a:avLst/>
          </a:prstGeom>
          <a:solidFill>
            <a:srgbClr val="D8E1E7"/>
          </a:solidFill>
          <a:ln w="0">
            <a:noFill/>
            <a:prstDash val="solid"/>
          </a:ln>
        </p:spPr>
      </p:sp>
      <p:sp>
        <p:nvSpPr>
          <p:cNvPr id="9" name="左箭头 8"/>
          <p:cNvSpPr>
            <a:spLocks noGrp="1"/>
          </p:cNvSpPr>
          <p:nvPr/>
        </p:nvSpPr>
        <p:spPr>
          <a:xfrm>
            <a:off x="7210425" y="3362325"/>
            <a:ext cx="1000125" cy="342900"/>
          </a:xfrm>
          <a:prstGeom prst="leftArrow">
            <a:avLst/>
          </a:prstGeom>
          <a:solidFill>
            <a:srgbClr val="D8E1E7"/>
          </a:solidFill>
          <a:ln w="0">
            <a:noFill/>
            <a:prstDash val="solid"/>
          </a:ln>
        </p:spPr>
      </p:sp>
      <p:sp>
        <p:nvSpPr>
          <p:cNvPr id="10" name="左箭头 9"/>
          <p:cNvSpPr>
            <a:spLocks noGrp="1"/>
          </p:cNvSpPr>
          <p:nvPr/>
        </p:nvSpPr>
        <p:spPr>
          <a:xfrm>
            <a:off x="4600575" y="3362325"/>
            <a:ext cx="1000125" cy="342900"/>
          </a:xfrm>
          <a:prstGeom prst="leftArrow">
            <a:avLst/>
          </a:prstGeom>
          <a:solidFill>
            <a:srgbClr val="D8E1E7"/>
          </a:solidFill>
          <a:ln w="0">
            <a:noFill/>
            <a:prstDash val="solid"/>
          </a:ln>
        </p:spPr>
      </p:sp>
      <p:sp>
        <p:nvSpPr>
          <p:cNvPr id="11" name="左箭头 10"/>
          <p:cNvSpPr>
            <a:spLocks noGrp="1"/>
          </p:cNvSpPr>
          <p:nvPr/>
        </p:nvSpPr>
        <p:spPr>
          <a:xfrm>
            <a:off x="1685925" y="3362325"/>
            <a:ext cx="1304925" cy="342900"/>
          </a:xfrm>
          <a:prstGeom prst="leftArrow">
            <a:avLst/>
          </a:prstGeom>
          <a:solidFill>
            <a:srgbClr val="D8E1E7"/>
          </a:solidFill>
          <a:ln w="0">
            <a:noFill/>
            <a:prstDash val="solid"/>
          </a:ln>
        </p:spPr>
      </p:sp>
      <p:sp>
        <p:nvSpPr>
          <p:cNvPr id="12" name="上箭头 11"/>
          <p:cNvSpPr>
            <a:spLocks noGrp="1"/>
          </p:cNvSpPr>
          <p:nvPr/>
        </p:nvSpPr>
        <p:spPr>
          <a:xfrm>
            <a:off x="942975" y="2505075"/>
            <a:ext cx="342900" cy="628650"/>
          </a:xfrm>
          <a:prstGeom prst="upArrow">
            <a:avLst/>
          </a:prstGeom>
          <a:solidFill>
            <a:srgbClr val="FAEED3"/>
          </a:solidFill>
          <a:ln w="0">
            <a:noFill/>
            <a:prstDash val="solid"/>
          </a:ln>
        </p:spPr>
      </p:sp>
      <p:sp>
        <p:nvSpPr>
          <p:cNvPr id="13" name="圆角矩形 12"/>
          <p:cNvSpPr>
            <a:spLocks noGrp="1"/>
          </p:cNvSpPr>
          <p:nvPr/>
        </p:nvSpPr>
        <p:spPr>
          <a:xfrm>
            <a:off x="685800" y="1714500"/>
            <a:ext cx="1943100" cy="85725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9525">
            <a:solidFill>
              <a:srgbClr val="D8E1E7"/>
            </a:solidFill>
            <a:prstDash val="solid"/>
          </a:ln>
        </p:spPr>
      </p:sp>
      <p:sp>
        <p:nvSpPr>
          <p:cNvPr id="14" name="矩形 13"/>
          <p:cNvSpPr>
            <a:spLocks noGrp="1"/>
          </p:cNvSpPr>
          <p:nvPr/>
        </p:nvSpPr>
        <p:spPr>
          <a:xfrm>
            <a:off x="857250" y="1847850"/>
            <a:ext cx="3619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157D79"/>
                </a:solidFill>
              </a:defRPr>
            </a:pPr>
            <a:r>
              <a:rPr sz="975" b="1">
                <a:solidFill>
                  <a:srgbClr val="157D79"/>
                </a:solidFill>
              </a:rPr>
              <a:t>01</a:t>
            </a:r>
            <a:endParaRPr sz="975" b="1">
              <a:solidFill>
                <a:srgbClr val="157D79"/>
              </a:solidFill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857250" y="2143125"/>
            <a:ext cx="16002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02536"/>
                </a:solidFill>
              </a:defRPr>
            </a:pPr>
            <a:r>
              <a:rPr sz="1275" b="1">
                <a:solidFill>
                  <a:srgbClr val="102536"/>
                </a:solidFill>
              </a:rPr>
              <a:t>业务需求</a:t>
            </a:r>
            <a:endParaRPr sz="1275" b="1">
              <a:solidFill>
                <a:srgbClr val="102536"/>
              </a:solidFill>
            </a:endParaRPr>
          </a:p>
        </p:txBody>
      </p:sp>
      <p:sp>
        <p:nvSpPr>
          <p:cNvPr id="16" name="圆角矩形 15"/>
          <p:cNvSpPr>
            <a:spLocks noGrp="1"/>
          </p:cNvSpPr>
          <p:nvPr/>
        </p:nvSpPr>
        <p:spPr>
          <a:xfrm>
            <a:off x="3295650" y="1714500"/>
            <a:ext cx="1943100" cy="85725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9525">
            <a:solidFill>
              <a:srgbClr val="D8E1E7"/>
            </a:solidFill>
            <a:prstDash val="solid"/>
          </a:ln>
        </p:spPr>
      </p:sp>
      <p:sp>
        <p:nvSpPr>
          <p:cNvPr id="17" name="矩形 16"/>
          <p:cNvSpPr>
            <a:spLocks noGrp="1"/>
          </p:cNvSpPr>
          <p:nvPr/>
        </p:nvSpPr>
        <p:spPr>
          <a:xfrm>
            <a:off x="3467100" y="1847850"/>
            <a:ext cx="3619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157D79"/>
                </a:solidFill>
              </a:defRPr>
            </a:pPr>
            <a:r>
              <a:rPr sz="975" b="1">
                <a:solidFill>
                  <a:srgbClr val="157D79"/>
                </a:solidFill>
              </a:rPr>
              <a:t>02</a:t>
            </a:r>
            <a:endParaRPr sz="975" b="1">
              <a:solidFill>
                <a:srgbClr val="157D79"/>
              </a:solidFill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3467100" y="2143125"/>
            <a:ext cx="16002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02536"/>
                </a:solidFill>
              </a:defRPr>
            </a:pPr>
            <a:r>
              <a:rPr sz="1275" b="1">
                <a:solidFill>
                  <a:srgbClr val="102536"/>
                </a:solidFill>
              </a:rPr>
              <a:t>资料与应用配置</a:t>
            </a:r>
            <a:endParaRPr sz="1275" b="1">
              <a:solidFill>
                <a:srgbClr val="102536"/>
              </a:solidFill>
            </a:endParaRPr>
          </a:p>
        </p:txBody>
      </p:sp>
      <p:sp>
        <p:nvSpPr>
          <p:cNvPr id="19" name="圆角矩形 18"/>
          <p:cNvSpPr>
            <a:spLocks noGrp="1"/>
          </p:cNvSpPr>
          <p:nvPr/>
        </p:nvSpPr>
        <p:spPr>
          <a:xfrm>
            <a:off x="5905500" y="1714500"/>
            <a:ext cx="1943100" cy="85725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9525">
            <a:solidFill>
              <a:srgbClr val="D8E1E7"/>
            </a:solidFill>
            <a:prstDash val="solid"/>
          </a:ln>
        </p:spPr>
      </p:sp>
      <p:sp>
        <p:nvSpPr>
          <p:cNvPr id="20" name="矩形 19"/>
          <p:cNvSpPr>
            <a:spLocks noGrp="1"/>
          </p:cNvSpPr>
          <p:nvPr/>
        </p:nvSpPr>
        <p:spPr>
          <a:xfrm>
            <a:off x="6076950" y="1847850"/>
            <a:ext cx="3619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157D79"/>
                </a:solidFill>
              </a:defRPr>
            </a:pPr>
            <a:r>
              <a:rPr sz="975" b="1">
                <a:solidFill>
                  <a:srgbClr val="157D79"/>
                </a:solidFill>
              </a:rPr>
              <a:t>03</a:t>
            </a:r>
            <a:endParaRPr sz="975" b="1">
              <a:solidFill>
                <a:srgbClr val="157D79"/>
              </a:solidFill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6076950" y="2143125"/>
            <a:ext cx="16002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02536"/>
                </a:solidFill>
              </a:defRPr>
            </a:pPr>
            <a:r>
              <a:rPr sz="1275" b="1">
                <a:solidFill>
                  <a:srgbClr val="102536"/>
                </a:solidFill>
              </a:rPr>
              <a:t>ZQ Agent执行</a:t>
            </a:r>
            <a:endParaRPr sz="1275" b="1">
              <a:solidFill>
                <a:srgbClr val="102536"/>
              </a:solidFill>
            </a:endParaRPr>
          </a:p>
        </p:txBody>
      </p:sp>
      <p:sp>
        <p:nvSpPr>
          <p:cNvPr id="22" name="圆角矩形 21"/>
          <p:cNvSpPr>
            <a:spLocks noGrp="1"/>
          </p:cNvSpPr>
          <p:nvPr/>
        </p:nvSpPr>
        <p:spPr>
          <a:xfrm>
            <a:off x="8515350" y="1714500"/>
            <a:ext cx="1943100" cy="85725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9525">
            <a:solidFill>
              <a:srgbClr val="D8E1E7"/>
            </a:solidFill>
            <a:prstDash val="solid"/>
          </a:ln>
        </p:spPr>
      </p:sp>
      <p:sp>
        <p:nvSpPr>
          <p:cNvPr id="23" name="矩形 22"/>
          <p:cNvSpPr>
            <a:spLocks noGrp="1"/>
          </p:cNvSpPr>
          <p:nvPr/>
        </p:nvSpPr>
        <p:spPr>
          <a:xfrm>
            <a:off x="8686800" y="1847850"/>
            <a:ext cx="3619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157D79"/>
                </a:solidFill>
              </a:defRPr>
            </a:pPr>
            <a:r>
              <a:rPr sz="975" b="1">
                <a:solidFill>
                  <a:srgbClr val="157D79"/>
                </a:solidFill>
              </a:rPr>
              <a:t>04</a:t>
            </a:r>
            <a:endParaRPr sz="975" b="1">
              <a:solidFill>
                <a:srgbClr val="157D79"/>
              </a:solidFill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8686800" y="2143125"/>
            <a:ext cx="16002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02536"/>
                </a:solidFill>
              </a:defRPr>
            </a:pPr>
            <a:r>
              <a:rPr sz="1275" b="1">
                <a:solidFill>
                  <a:srgbClr val="102536"/>
                </a:solidFill>
              </a:rPr>
              <a:t>审核 / 人工接管</a:t>
            </a:r>
            <a:endParaRPr sz="1275" b="1">
              <a:solidFill>
                <a:srgbClr val="102536"/>
              </a:solidFill>
            </a:endParaRPr>
          </a:p>
        </p:txBody>
      </p:sp>
      <p:sp>
        <p:nvSpPr>
          <p:cNvPr id="25" name="圆角矩形 24"/>
          <p:cNvSpPr>
            <a:spLocks noGrp="1"/>
          </p:cNvSpPr>
          <p:nvPr/>
        </p:nvSpPr>
        <p:spPr>
          <a:xfrm>
            <a:off x="8515350" y="3105150"/>
            <a:ext cx="1943100" cy="857250"/>
          </a:xfrm>
          <a:prstGeom prst="roundRect">
            <a:avLst>
              <a:gd name="adj" fmla="val 6667"/>
            </a:avLst>
          </a:prstGeom>
          <a:solidFill>
            <a:srgbClr val="DDF4F1"/>
          </a:solidFill>
          <a:ln w="0">
            <a:noFill/>
            <a:prstDash val="solid"/>
          </a:ln>
        </p:spPr>
      </p:sp>
      <p:sp>
        <p:nvSpPr>
          <p:cNvPr id="26" name="矩形 25"/>
          <p:cNvSpPr>
            <a:spLocks noGrp="1"/>
          </p:cNvSpPr>
          <p:nvPr/>
        </p:nvSpPr>
        <p:spPr>
          <a:xfrm>
            <a:off x="8686800" y="3238500"/>
            <a:ext cx="3619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157D79"/>
                </a:solidFill>
              </a:defRPr>
            </a:pPr>
            <a:r>
              <a:rPr sz="975" b="1">
                <a:solidFill>
                  <a:srgbClr val="157D79"/>
                </a:solidFill>
              </a:rPr>
              <a:t>05</a:t>
            </a:r>
            <a:endParaRPr sz="975" b="1">
              <a:solidFill>
                <a:srgbClr val="157D79"/>
              </a:solidFill>
            </a:endParaRPr>
          </a:p>
        </p:txBody>
      </p:sp>
      <p:sp>
        <p:nvSpPr>
          <p:cNvPr id="27" name="矩形 26"/>
          <p:cNvSpPr>
            <a:spLocks noGrp="1"/>
          </p:cNvSpPr>
          <p:nvPr/>
        </p:nvSpPr>
        <p:spPr>
          <a:xfrm>
            <a:off x="8686800" y="3533775"/>
            <a:ext cx="16002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02536"/>
                </a:solidFill>
              </a:defRPr>
            </a:pPr>
            <a:r>
              <a:rPr sz="1275" b="1">
                <a:solidFill>
                  <a:srgbClr val="102536"/>
                </a:solidFill>
              </a:rPr>
              <a:t>返回任务结果</a:t>
            </a:r>
            <a:endParaRPr sz="1275" b="1">
              <a:solidFill>
                <a:srgbClr val="102536"/>
              </a:solidFill>
            </a:endParaRPr>
          </a:p>
        </p:txBody>
      </p:sp>
      <p:sp>
        <p:nvSpPr>
          <p:cNvPr id="28" name="圆角矩形 27"/>
          <p:cNvSpPr>
            <a:spLocks noGrp="1"/>
          </p:cNvSpPr>
          <p:nvPr/>
        </p:nvSpPr>
        <p:spPr>
          <a:xfrm>
            <a:off x="5905500" y="3105150"/>
            <a:ext cx="1943100" cy="857250"/>
          </a:xfrm>
          <a:prstGeom prst="roundRect">
            <a:avLst>
              <a:gd name="adj" fmla="val 6667"/>
            </a:avLst>
          </a:prstGeom>
          <a:solidFill>
            <a:srgbClr val="DDF4F1"/>
          </a:solidFill>
          <a:ln w="0">
            <a:noFill/>
            <a:prstDash val="solid"/>
          </a:ln>
        </p:spPr>
      </p:sp>
      <p:sp>
        <p:nvSpPr>
          <p:cNvPr id="29" name="矩形 28"/>
          <p:cNvSpPr>
            <a:spLocks noGrp="1"/>
          </p:cNvSpPr>
          <p:nvPr/>
        </p:nvSpPr>
        <p:spPr>
          <a:xfrm>
            <a:off x="6076950" y="3238500"/>
            <a:ext cx="3619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157D79"/>
                </a:solidFill>
              </a:defRPr>
            </a:pPr>
            <a:r>
              <a:rPr sz="975" b="1">
                <a:solidFill>
                  <a:srgbClr val="157D79"/>
                </a:solidFill>
              </a:rPr>
              <a:t>06</a:t>
            </a:r>
            <a:endParaRPr sz="975" b="1">
              <a:solidFill>
                <a:srgbClr val="157D79"/>
              </a:solidFill>
            </a:endParaRPr>
          </a:p>
        </p:txBody>
      </p:sp>
      <p:sp>
        <p:nvSpPr>
          <p:cNvPr id="30" name="矩形 29"/>
          <p:cNvSpPr>
            <a:spLocks noGrp="1"/>
          </p:cNvSpPr>
          <p:nvPr/>
        </p:nvSpPr>
        <p:spPr>
          <a:xfrm>
            <a:off x="6076950" y="3533775"/>
            <a:ext cx="16002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02536"/>
                </a:solidFill>
              </a:defRPr>
            </a:pPr>
            <a:r>
              <a:rPr sz="1275" b="1">
                <a:solidFill>
                  <a:srgbClr val="102536"/>
                </a:solidFill>
              </a:rPr>
              <a:t>记录任务与日志</a:t>
            </a:r>
            <a:endParaRPr sz="1275" b="1">
              <a:solidFill>
                <a:srgbClr val="102536"/>
              </a:solidFill>
            </a:endParaRPr>
          </a:p>
        </p:txBody>
      </p:sp>
      <p:sp>
        <p:nvSpPr>
          <p:cNvPr id="31" name="圆角矩形 30"/>
          <p:cNvSpPr>
            <a:spLocks noGrp="1"/>
          </p:cNvSpPr>
          <p:nvPr/>
        </p:nvSpPr>
        <p:spPr>
          <a:xfrm>
            <a:off x="3295650" y="3105150"/>
            <a:ext cx="1943100" cy="857250"/>
          </a:xfrm>
          <a:prstGeom prst="roundRect">
            <a:avLst>
              <a:gd name="adj" fmla="val 6667"/>
            </a:avLst>
          </a:prstGeom>
          <a:solidFill>
            <a:srgbClr val="DDF4F1"/>
          </a:solidFill>
          <a:ln w="0">
            <a:noFill/>
            <a:prstDash val="solid"/>
          </a:ln>
        </p:spPr>
      </p:sp>
      <p:sp>
        <p:nvSpPr>
          <p:cNvPr id="32" name="矩形 31"/>
          <p:cNvSpPr>
            <a:spLocks noGrp="1"/>
          </p:cNvSpPr>
          <p:nvPr/>
        </p:nvSpPr>
        <p:spPr>
          <a:xfrm>
            <a:off x="3467100" y="3238500"/>
            <a:ext cx="3619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157D79"/>
                </a:solidFill>
              </a:defRPr>
            </a:pPr>
            <a:r>
              <a:rPr sz="975" b="1">
                <a:solidFill>
                  <a:srgbClr val="157D79"/>
                </a:solidFill>
              </a:rPr>
              <a:t>07</a:t>
            </a:r>
            <a:endParaRPr sz="975" b="1">
              <a:solidFill>
                <a:srgbClr val="157D79"/>
              </a:solidFill>
            </a:endParaRPr>
          </a:p>
        </p:txBody>
      </p:sp>
      <p:sp>
        <p:nvSpPr>
          <p:cNvPr id="33" name="矩形 32"/>
          <p:cNvSpPr>
            <a:spLocks noGrp="1"/>
          </p:cNvSpPr>
          <p:nvPr/>
        </p:nvSpPr>
        <p:spPr>
          <a:xfrm>
            <a:off x="3467100" y="3533775"/>
            <a:ext cx="16002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1">
                <a:solidFill>
                  <a:srgbClr val="102536"/>
                </a:solidFill>
              </a:defRPr>
            </a:pPr>
            <a:r>
              <a:rPr sz="1275" b="1">
                <a:solidFill>
                  <a:srgbClr val="102536"/>
                </a:solidFill>
              </a:rPr>
              <a:t>调整业务规则</a:t>
            </a:r>
            <a:endParaRPr sz="1275" b="1">
              <a:solidFill>
                <a:srgbClr val="102536"/>
              </a:solidFill>
            </a:endParaRPr>
          </a:p>
        </p:txBody>
      </p:sp>
      <p:sp>
        <p:nvSpPr>
          <p:cNvPr id="34" name="矩形 33"/>
          <p:cNvSpPr>
            <a:spLocks noGrp="1"/>
          </p:cNvSpPr>
          <p:nvPr/>
        </p:nvSpPr>
        <p:spPr>
          <a:xfrm>
            <a:off x="685800" y="4410075"/>
            <a:ext cx="3619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>
                <a:solidFill>
                  <a:srgbClr val="102536"/>
                </a:solidFill>
              </a:defRPr>
            </a:pPr>
            <a:r>
              <a:rPr sz="1650" b="1">
                <a:solidFill>
                  <a:srgbClr val="102536"/>
                </a:solidFill>
              </a:rPr>
              <a:t>持续使用沉淀为企业资产</a:t>
            </a:r>
            <a:endParaRPr sz="1650" b="1">
              <a:solidFill>
                <a:srgbClr val="102536"/>
              </a:solidFill>
            </a:endParaRPr>
          </a:p>
        </p:txBody>
      </p:sp>
      <p:sp>
        <p:nvSpPr>
          <p:cNvPr id="35" name="矩形 34"/>
          <p:cNvSpPr>
            <a:spLocks noGrp="1"/>
          </p:cNvSpPr>
          <p:nvPr/>
        </p:nvSpPr>
        <p:spPr>
          <a:xfrm>
            <a:off x="685800" y="4914900"/>
            <a:ext cx="1352550" cy="38100"/>
          </a:xfrm>
          <a:prstGeom prst="rect">
            <a:avLst/>
          </a:prstGeom>
          <a:solidFill>
            <a:srgbClr val="20A39E"/>
          </a:solidFill>
          <a:ln w="0">
            <a:noFill/>
            <a:prstDash val="solid"/>
          </a:ln>
        </p:spPr>
      </p:sp>
      <p:sp>
        <p:nvSpPr>
          <p:cNvPr id="36" name="矩形 35"/>
          <p:cNvSpPr>
            <a:spLocks noGrp="1"/>
          </p:cNvSpPr>
          <p:nvPr/>
        </p:nvSpPr>
        <p:spPr>
          <a:xfrm>
            <a:off x="685800" y="5105400"/>
            <a:ext cx="13525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>
                <a:solidFill>
                  <a:srgbClr val="102536"/>
                </a:solidFill>
              </a:defRPr>
            </a:pPr>
            <a:r>
              <a:rPr sz="1200" b="1">
                <a:solidFill>
                  <a:srgbClr val="102536"/>
                </a:solidFill>
              </a:rPr>
              <a:t>企业资料</a:t>
            </a:r>
            <a:endParaRPr sz="1200" b="1">
              <a:solidFill>
                <a:srgbClr val="102536"/>
              </a:solidFill>
            </a:endParaRPr>
          </a:p>
        </p:txBody>
      </p:sp>
      <p:sp>
        <p:nvSpPr>
          <p:cNvPr id="37" name="矩形 36"/>
          <p:cNvSpPr>
            <a:spLocks noGrp="1"/>
          </p:cNvSpPr>
          <p:nvPr/>
        </p:nvSpPr>
        <p:spPr>
          <a:xfrm>
            <a:off x="2190750" y="4914900"/>
            <a:ext cx="1352550" cy="38100"/>
          </a:xfrm>
          <a:prstGeom prst="rect">
            <a:avLst/>
          </a:prstGeom>
          <a:solidFill>
            <a:srgbClr val="20A39E"/>
          </a:solidFill>
          <a:ln w="0">
            <a:noFill/>
            <a:prstDash val="solid"/>
          </a:ln>
        </p:spPr>
      </p:sp>
      <p:sp>
        <p:nvSpPr>
          <p:cNvPr id="38" name="矩形 37"/>
          <p:cNvSpPr>
            <a:spLocks noGrp="1"/>
          </p:cNvSpPr>
          <p:nvPr/>
        </p:nvSpPr>
        <p:spPr>
          <a:xfrm>
            <a:off x="2190750" y="5105400"/>
            <a:ext cx="13525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>
                <a:solidFill>
                  <a:srgbClr val="102536"/>
                </a:solidFill>
              </a:defRPr>
            </a:pPr>
            <a:r>
              <a:rPr sz="1200" b="1">
                <a:solidFill>
                  <a:srgbClr val="102536"/>
                </a:solidFill>
              </a:rPr>
              <a:t>企业内容</a:t>
            </a:r>
            <a:endParaRPr sz="1200" b="1">
              <a:solidFill>
                <a:srgbClr val="102536"/>
              </a:solidFill>
            </a:endParaRPr>
          </a:p>
        </p:txBody>
      </p:sp>
      <p:sp>
        <p:nvSpPr>
          <p:cNvPr id="39" name="矩形 38"/>
          <p:cNvSpPr>
            <a:spLocks noGrp="1"/>
          </p:cNvSpPr>
          <p:nvPr/>
        </p:nvSpPr>
        <p:spPr>
          <a:xfrm>
            <a:off x="3695700" y="4914900"/>
            <a:ext cx="1352550" cy="38100"/>
          </a:xfrm>
          <a:prstGeom prst="rect">
            <a:avLst/>
          </a:prstGeom>
          <a:solidFill>
            <a:srgbClr val="20A39E"/>
          </a:solidFill>
          <a:ln w="0">
            <a:noFill/>
            <a:prstDash val="solid"/>
          </a:ln>
        </p:spPr>
      </p:sp>
      <p:sp>
        <p:nvSpPr>
          <p:cNvPr id="40" name="矩形 39"/>
          <p:cNvSpPr>
            <a:spLocks noGrp="1"/>
          </p:cNvSpPr>
          <p:nvPr/>
        </p:nvSpPr>
        <p:spPr>
          <a:xfrm>
            <a:off x="3695700" y="5105400"/>
            <a:ext cx="13525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>
                <a:solidFill>
                  <a:srgbClr val="102536"/>
                </a:solidFill>
              </a:defRPr>
            </a:pPr>
            <a:r>
              <a:rPr sz="1200" b="1">
                <a:solidFill>
                  <a:srgbClr val="102536"/>
                </a:solidFill>
              </a:rPr>
              <a:t>任务模板</a:t>
            </a:r>
            <a:endParaRPr sz="1200" b="1">
              <a:solidFill>
                <a:srgbClr val="102536"/>
              </a:solidFill>
            </a:endParaRPr>
          </a:p>
        </p:txBody>
      </p:sp>
      <p:sp>
        <p:nvSpPr>
          <p:cNvPr id="41" name="矩形 40"/>
          <p:cNvSpPr>
            <a:spLocks noGrp="1"/>
          </p:cNvSpPr>
          <p:nvPr/>
        </p:nvSpPr>
        <p:spPr>
          <a:xfrm>
            <a:off x="5200650" y="4914900"/>
            <a:ext cx="1352550" cy="38100"/>
          </a:xfrm>
          <a:prstGeom prst="rect">
            <a:avLst/>
          </a:prstGeom>
          <a:solidFill>
            <a:srgbClr val="2B6F8A"/>
          </a:solidFill>
          <a:ln w="0">
            <a:noFill/>
            <a:prstDash val="solid"/>
          </a:ln>
        </p:spPr>
      </p:sp>
      <p:sp>
        <p:nvSpPr>
          <p:cNvPr id="42" name="矩形 41"/>
          <p:cNvSpPr>
            <a:spLocks noGrp="1"/>
          </p:cNvSpPr>
          <p:nvPr/>
        </p:nvSpPr>
        <p:spPr>
          <a:xfrm>
            <a:off x="5200650" y="5105400"/>
            <a:ext cx="13525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>
                <a:solidFill>
                  <a:srgbClr val="102536"/>
                </a:solidFill>
              </a:defRPr>
            </a:pPr>
            <a:r>
              <a:rPr sz="1200" b="1">
                <a:solidFill>
                  <a:srgbClr val="102536"/>
                </a:solidFill>
              </a:rPr>
              <a:t>知识与记忆</a:t>
            </a:r>
            <a:endParaRPr sz="1200" b="1">
              <a:solidFill>
                <a:srgbClr val="102536"/>
              </a:solidFill>
            </a:endParaRPr>
          </a:p>
        </p:txBody>
      </p:sp>
      <p:sp>
        <p:nvSpPr>
          <p:cNvPr id="43" name="矩形 42"/>
          <p:cNvSpPr>
            <a:spLocks noGrp="1"/>
          </p:cNvSpPr>
          <p:nvPr/>
        </p:nvSpPr>
        <p:spPr>
          <a:xfrm>
            <a:off x="6705600" y="4914900"/>
            <a:ext cx="1352550" cy="38100"/>
          </a:xfrm>
          <a:prstGeom prst="rect">
            <a:avLst/>
          </a:prstGeom>
          <a:solidFill>
            <a:srgbClr val="2B6F8A"/>
          </a:solidFill>
          <a:ln w="0">
            <a:noFill/>
            <a:prstDash val="solid"/>
          </a:ln>
        </p:spPr>
      </p:sp>
      <p:sp>
        <p:nvSpPr>
          <p:cNvPr id="44" name="矩形 43"/>
          <p:cNvSpPr>
            <a:spLocks noGrp="1"/>
          </p:cNvSpPr>
          <p:nvPr/>
        </p:nvSpPr>
        <p:spPr>
          <a:xfrm>
            <a:off x="6705600" y="5105400"/>
            <a:ext cx="13525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>
                <a:solidFill>
                  <a:srgbClr val="102536"/>
                </a:solidFill>
              </a:defRPr>
            </a:pPr>
            <a:r>
              <a:rPr sz="1200" b="1">
                <a:solidFill>
                  <a:srgbClr val="102536"/>
                </a:solidFill>
              </a:rPr>
              <a:t>运行数据</a:t>
            </a:r>
            <a:endParaRPr sz="1200" b="1">
              <a:solidFill>
                <a:srgbClr val="102536"/>
              </a:solidFill>
            </a:endParaRPr>
          </a:p>
        </p:txBody>
      </p:sp>
      <p:sp>
        <p:nvSpPr>
          <p:cNvPr id="45" name="矩形 44"/>
          <p:cNvSpPr>
            <a:spLocks noGrp="1"/>
          </p:cNvSpPr>
          <p:nvPr/>
        </p:nvSpPr>
        <p:spPr>
          <a:xfrm>
            <a:off x="8210550" y="4914900"/>
            <a:ext cx="1352550" cy="38100"/>
          </a:xfrm>
          <a:prstGeom prst="rect">
            <a:avLst/>
          </a:prstGeom>
          <a:solidFill>
            <a:srgbClr val="D89A2B"/>
          </a:solidFill>
          <a:ln w="0">
            <a:noFill/>
            <a:prstDash val="solid"/>
          </a:ln>
        </p:spPr>
      </p:sp>
      <p:sp>
        <p:nvSpPr>
          <p:cNvPr id="46" name="矩形 45"/>
          <p:cNvSpPr>
            <a:spLocks noGrp="1"/>
          </p:cNvSpPr>
          <p:nvPr/>
        </p:nvSpPr>
        <p:spPr>
          <a:xfrm>
            <a:off x="8210550" y="5105400"/>
            <a:ext cx="13525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>
                <a:solidFill>
                  <a:srgbClr val="102536"/>
                </a:solidFill>
              </a:defRPr>
            </a:pPr>
            <a:r>
              <a:rPr sz="1200" b="1">
                <a:solidFill>
                  <a:srgbClr val="102536"/>
                </a:solidFill>
              </a:rPr>
              <a:t>智能体能力</a:t>
            </a:r>
            <a:endParaRPr sz="1200" b="1">
              <a:solidFill>
                <a:srgbClr val="102536"/>
              </a:solidFill>
            </a:endParaRPr>
          </a:p>
        </p:txBody>
      </p:sp>
      <p:sp>
        <p:nvSpPr>
          <p:cNvPr id="47" name="矩形 46"/>
          <p:cNvSpPr>
            <a:spLocks noGrp="1"/>
          </p:cNvSpPr>
          <p:nvPr/>
        </p:nvSpPr>
        <p:spPr>
          <a:xfrm>
            <a:off x="9715500" y="4914900"/>
            <a:ext cx="1352550" cy="38100"/>
          </a:xfrm>
          <a:prstGeom prst="rect">
            <a:avLst/>
          </a:prstGeom>
          <a:solidFill>
            <a:srgbClr val="D89A2B"/>
          </a:solidFill>
          <a:ln w="0">
            <a:noFill/>
            <a:prstDash val="solid"/>
          </a:ln>
        </p:spPr>
      </p:sp>
      <p:sp>
        <p:nvSpPr>
          <p:cNvPr id="48" name="矩形 47"/>
          <p:cNvSpPr>
            <a:spLocks noGrp="1"/>
          </p:cNvSpPr>
          <p:nvPr/>
        </p:nvSpPr>
        <p:spPr>
          <a:xfrm>
            <a:off x="9715500" y="5105400"/>
            <a:ext cx="13525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>
                <a:solidFill>
                  <a:srgbClr val="102536"/>
                </a:solidFill>
              </a:defRPr>
            </a:pPr>
            <a:r>
              <a:rPr sz="1200" b="1">
                <a:solidFill>
                  <a:srgbClr val="102536"/>
                </a:solidFill>
              </a:rPr>
              <a:t>业务规则</a:t>
            </a:r>
            <a:endParaRPr sz="1200" b="1">
              <a:solidFill>
                <a:srgbClr val="102536"/>
              </a:solidFill>
            </a:endParaRPr>
          </a:p>
        </p:txBody>
      </p:sp>
      <p:sp>
        <p:nvSpPr>
          <p:cNvPr id="49" name="矩形 48"/>
          <p:cNvSpPr>
            <a:spLocks noGrp="1"/>
          </p:cNvSpPr>
          <p:nvPr/>
        </p:nvSpPr>
        <p:spPr>
          <a:xfrm>
            <a:off x="685800" y="5772150"/>
            <a:ext cx="10668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350" b="1">
                <a:solidFill>
                  <a:srgbClr val="153C55"/>
                </a:solidFill>
              </a:defRPr>
            </a:pPr>
            <a:r>
              <a:rPr sz="1350" b="1">
                <a:solidFill>
                  <a:srgbClr val="153C55"/>
                </a:solidFill>
              </a:rPr>
              <a:t>每一次任务都留下可复用的资料、规则与运行经验。</a:t>
            </a:r>
            <a:endParaRPr sz="1350" b="1">
              <a:solidFill>
                <a:srgbClr val="153C55"/>
              </a:solidFill>
            </a:endParaRPr>
          </a:p>
        </p:txBody>
      </p:sp>
      <p:sp>
        <p:nvSpPr>
          <p:cNvPr id="50" name="footer-line-8"/>
          <p:cNvSpPr>
            <a:spLocks noGrp="1"/>
          </p:cNvSpPr>
          <p:nvPr/>
        </p:nvSpPr>
        <p:spPr>
          <a:xfrm>
            <a:off x="609600" y="6505575"/>
            <a:ext cx="10972800" cy="0"/>
          </a:xfrm>
          <a:prstGeom prst="line">
            <a:avLst/>
          </a:prstGeom>
          <a:noFill/>
          <a:ln w="9525">
            <a:solidFill>
              <a:srgbClr val="D8E1E7"/>
            </a:solidFill>
            <a:prstDash val="solid"/>
          </a:ln>
        </p:spPr>
      </p:sp>
      <p:sp>
        <p:nvSpPr>
          <p:cNvPr id="51" name="footer-8"/>
          <p:cNvSpPr>
            <a:spLocks noGrp="1"/>
          </p:cNvSpPr>
          <p:nvPr/>
        </p:nvSpPr>
        <p:spPr>
          <a:xfrm>
            <a:off x="609600" y="6572250"/>
            <a:ext cx="666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25" b="0">
                <a:solidFill>
                  <a:srgbClr val="607282"/>
                </a:solidFill>
              </a:defRPr>
            </a:pPr>
            <a:r>
              <a:rPr sz="825" b="0">
                <a:solidFill>
                  <a:srgbClr val="607282"/>
                </a:solidFill>
              </a:rPr>
              <a:t>武汉自动意志科技有限公司  |  智钳Claw 企业AI智能体解决方案</a:t>
            </a:r>
            <a:endParaRPr sz="825" b="0">
              <a:solidFill>
                <a:srgbClr val="607282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1" name="section-9"/>
          <p:cNvSpPr>
            <a:spLocks noGrp="1"/>
          </p:cNvSpPr>
          <p:nvPr/>
        </p:nvSpPr>
        <p:spPr>
          <a:xfrm>
            <a:off x="609600" y="323850"/>
            <a:ext cx="3143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975" b="1">
                <a:solidFill>
                  <a:srgbClr val="157D79"/>
                </a:solidFill>
              </a:defRPr>
            </a:pPr>
            <a:r>
              <a:rPr sz="975" b="1">
                <a:solidFill>
                  <a:srgbClr val="157D79"/>
                </a:solidFill>
              </a:rPr>
              <a:t>重点场景：GEO</a:t>
            </a:r>
            <a:endParaRPr sz="975" b="1">
              <a:solidFill>
                <a:srgbClr val="157D79"/>
              </a:solidFill>
            </a:endParaRPr>
          </a:p>
        </p:txBody>
      </p:sp>
      <p:sp>
        <p:nvSpPr>
          <p:cNvPr id="2" name="page-9"/>
          <p:cNvSpPr>
            <a:spLocks noGrp="1"/>
          </p:cNvSpPr>
          <p:nvPr/>
        </p:nvSpPr>
        <p:spPr>
          <a:xfrm>
            <a:off x="11144250" y="323850"/>
            <a:ext cx="4381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975" b="1">
                <a:solidFill>
                  <a:srgbClr val="607282"/>
                </a:solidFill>
              </a:defRPr>
            </a:pPr>
            <a:r>
              <a:rPr sz="975" b="1">
                <a:solidFill>
                  <a:srgbClr val="607282"/>
                </a:solidFill>
              </a:rPr>
              <a:t>09</a:t>
            </a:r>
            <a:endParaRPr sz="975" b="1">
              <a:solidFill>
                <a:srgbClr val="607282"/>
              </a:solidFill>
            </a:endParaRPr>
          </a:p>
        </p:txBody>
      </p:sp>
      <p:sp>
        <p:nvSpPr>
          <p:cNvPr id="3" name="title-9"/>
          <p:cNvSpPr>
            <a:spLocks noGrp="1"/>
          </p:cNvSpPr>
          <p:nvPr/>
        </p:nvSpPr>
        <p:spPr>
          <a:xfrm>
            <a:off x="609600" y="638175"/>
            <a:ext cx="10382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>
                <a:solidFill>
                  <a:srgbClr val="102536"/>
                </a:solidFill>
              </a:defRPr>
            </a:pPr>
            <a:r>
              <a:rPr sz="2850" b="1">
                <a:solidFill>
                  <a:srgbClr val="102536"/>
                </a:solidFill>
              </a:rPr>
              <a:t>让企业在AI答案中被发现、被理解、被信任</a:t>
            </a:r>
            <a:endParaRPr sz="2850" b="1">
              <a:solidFill>
                <a:srgbClr val="102536"/>
              </a:solidFill>
            </a:endParaRPr>
          </a:p>
        </p:txBody>
      </p:sp>
      <p:sp>
        <p:nvSpPr>
          <p:cNvPr id="4" name="accent-9"/>
          <p:cNvSpPr>
            <a:spLocks noGrp="1"/>
          </p:cNvSpPr>
          <p:nvPr/>
        </p:nvSpPr>
        <p:spPr>
          <a:xfrm>
            <a:off x="609600" y="1276350"/>
            <a:ext cx="552450" cy="38100"/>
          </a:xfrm>
          <a:prstGeom prst="rect">
            <a:avLst/>
          </a:prstGeom>
          <a:solidFill>
            <a:srgbClr val="20A39E"/>
          </a:solidFill>
          <a:ln w="0">
            <a:noFill/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685800" y="1581150"/>
            <a:ext cx="7429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>
                <a:solidFill>
                  <a:srgbClr val="153C55"/>
                </a:solidFill>
              </a:defRPr>
            </a:pPr>
            <a:r>
              <a:rPr sz="1725" b="1">
                <a:solidFill>
                  <a:srgbClr val="153C55"/>
                </a:solidFill>
              </a:rPr>
              <a:t>GEO是面向生成式AI平台的品牌信息优化方式</a:t>
            </a:r>
            <a:endParaRPr sz="1725" b="1">
              <a:solidFill>
                <a:srgbClr val="153C55"/>
              </a:solidFill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85800" y="1971675"/>
            <a:ext cx="10287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75" b="0">
                <a:solidFill>
                  <a:srgbClr val="607282"/>
                </a:solidFill>
              </a:defRPr>
            </a:pPr>
            <a:r>
              <a:rPr sz="1275" b="0">
                <a:solidFill>
                  <a:srgbClr val="607282"/>
                </a:solidFill>
              </a:rPr>
              <a:t>统一企业资料、建设品牌内容并持续监测，提高品牌、产品与服务在AI生成答案中的可见度与准确性。</a:t>
            </a:r>
            <a:endParaRPr sz="1275" b="0">
              <a:solidFill>
                <a:srgbClr val="607282"/>
              </a:solidFill>
            </a:endParaRPr>
          </a:p>
        </p:txBody>
      </p:sp>
      <p:sp>
        <p:nvSpPr>
          <p:cNvPr id="7" name="圆角矩形 6"/>
          <p:cNvSpPr>
            <a:spLocks noGrp="1"/>
          </p:cNvSpPr>
          <p:nvPr/>
        </p:nvSpPr>
        <p:spPr>
          <a:xfrm>
            <a:off x="685800" y="2724150"/>
            <a:ext cx="3162300" cy="2552700"/>
          </a:xfrm>
          <a:prstGeom prst="roundRect">
            <a:avLst>
              <a:gd name="adj" fmla="val 1493"/>
            </a:avLst>
          </a:prstGeom>
          <a:solidFill>
            <a:srgbClr val="F8E5E2"/>
          </a:solidFill>
          <a:ln w="0">
            <a:noFill/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914400" y="2943225"/>
            <a:ext cx="2476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C95C54"/>
                </a:solidFill>
              </a:defRPr>
            </a:pPr>
            <a:r>
              <a:rPr sz="1575" b="1">
                <a:solidFill>
                  <a:srgbClr val="C95C54"/>
                </a:solidFill>
              </a:rPr>
              <a:t>企业常见断点</a:t>
            </a:r>
            <a:endParaRPr sz="1575" b="1">
              <a:solidFill>
                <a:srgbClr val="C95C54"/>
              </a:solidFill>
            </a:endParaRPr>
          </a:p>
        </p:txBody>
      </p:sp>
      <p:sp>
        <p:nvSpPr>
          <p:cNvPr id="9" name="椭圆 8"/>
          <p:cNvSpPr>
            <a:spLocks noGrp="1"/>
          </p:cNvSpPr>
          <p:nvPr/>
        </p:nvSpPr>
        <p:spPr>
          <a:xfrm>
            <a:off x="933450" y="3467100"/>
            <a:ext cx="76200" cy="76200"/>
          </a:xfrm>
          <a:prstGeom prst="ellipse">
            <a:avLst/>
          </a:prstGeom>
          <a:solidFill>
            <a:srgbClr val="C95C54"/>
          </a:solidFill>
          <a:ln w="0">
            <a:noFill/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1123950" y="3390900"/>
            <a:ext cx="24003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102536"/>
                </a:solidFill>
              </a:defRPr>
            </a:pPr>
            <a:r>
              <a:rPr sz="1125" b="0">
                <a:solidFill>
                  <a:srgbClr val="102536"/>
                </a:solidFill>
              </a:rPr>
              <a:t>AI平台不了解企业</a:t>
            </a:r>
            <a:endParaRPr sz="1125" b="0">
              <a:solidFill>
                <a:srgbClr val="102536"/>
              </a:solidFill>
            </a:endParaRPr>
          </a:p>
        </p:txBody>
      </p:sp>
      <p:sp>
        <p:nvSpPr>
          <p:cNvPr id="11" name="椭圆 10"/>
          <p:cNvSpPr>
            <a:spLocks noGrp="1"/>
          </p:cNvSpPr>
          <p:nvPr/>
        </p:nvSpPr>
        <p:spPr>
          <a:xfrm>
            <a:off x="933450" y="3810000"/>
            <a:ext cx="76200" cy="76200"/>
          </a:xfrm>
          <a:prstGeom prst="ellipse">
            <a:avLst/>
          </a:prstGeom>
          <a:solidFill>
            <a:srgbClr val="C95C54"/>
          </a:solidFill>
          <a:ln w="0">
            <a:noFill/>
            <a:prstDash val="solid"/>
          </a:ln>
        </p:spPr>
      </p:sp>
      <p:sp>
        <p:nvSpPr>
          <p:cNvPr id="12" name="矩形 11"/>
          <p:cNvSpPr>
            <a:spLocks noGrp="1"/>
          </p:cNvSpPr>
          <p:nvPr/>
        </p:nvSpPr>
        <p:spPr>
          <a:xfrm>
            <a:off x="1123950" y="3733800"/>
            <a:ext cx="24003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102536"/>
                </a:solidFill>
              </a:defRPr>
            </a:pPr>
            <a:r>
              <a:rPr sz="1125" b="0">
                <a:solidFill>
                  <a:srgbClr val="102536"/>
                </a:solidFill>
              </a:rPr>
              <a:t>品牌与产品信息不完整</a:t>
            </a:r>
            <a:endParaRPr sz="1125" b="0">
              <a:solidFill>
                <a:srgbClr val="102536"/>
              </a:solidFill>
            </a:endParaRPr>
          </a:p>
        </p:txBody>
      </p:sp>
      <p:sp>
        <p:nvSpPr>
          <p:cNvPr id="13" name="椭圆 12"/>
          <p:cNvSpPr>
            <a:spLocks noGrp="1"/>
          </p:cNvSpPr>
          <p:nvPr/>
        </p:nvSpPr>
        <p:spPr>
          <a:xfrm>
            <a:off x="933450" y="4152900"/>
            <a:ext cx="76200" cy="76200"/>
          </a:xfrm>
          <a:prstGeom prst="ellipse">
            <a:avLst/>
          </a:prstGeom>
          <a:solidFill>
            <a:srgbClr val="C95C54"/>
          </a:solidFill>
          <a:ln w="0">
            <a:noFill/>
            <a:prstDash val="solid"/>
          </a:ln>
        </p:spPr>
      </p:sp>
      <p:sp>
        <p:nvSpPr>
          <p:cNvPr id="14" name="矩形 13"/>
          <p:cNvSpPr>
            <a:spLocks noGrp="1"/>
          </p:cNvSpPr>
          <p:nvPr/>
        </p:nvSpPr>
        <p:spPr>
          <a:xfrm>
            <a:off x="1123950" y="4076700"/>
            <a:ext cx="24003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102536"/>
                </a:solidFill>
              </a:defRPr>
            </a:pPr>
            <a:r>
              <a:rPr sz="1125" b="0">
                <a:solidFill>
                  <a:srgbClr val="102536"/>
                </a:solidFill>
              </a:rPr>
              <a:t>不同平台描述不一致</a:t>
            </a:r>
            <a:endParaRPr sz="1125" b="0">
              <a:solidFill>
                <a:srgbClr val="102536"/>
              </a:solidFill>
            </a:endParaRPr>
          </a:p>
        </p:txBody>
      </p:sp>
      <p:sp>
        <p:nvSpPr>
          <p:cNvPr id="15" name="椭圆 14"/>
          <p:cNvSpPr>
            <a:spLocks noGrp="1"/>
          </p:cNvSpPr>
          <p:nvPr/>
        </p:nvSpPr>
        <p:spPr>
          <a:xfrm>
            <a:off x="933450" y="4495800"/>
            <a:ext cx="76200" cy="76200"/>
          </a:xfrm>
          <a:prstGeom prst="ellipse">
            <a:avLst/>
          </a:prstGeom>
          <a:solidFill>
            <a:srgbClr val="C95C54"/>
          </a:solidFill>
          <a:ln w="0">
            <a:noFill/>
            <a:prstDash val="solid"/>
          </a:ln>
        </p:spPr>
      </p:sp>
      <p:sp>
        <p:nvSpPr>
          <p:cNvPr id="16" name="矩形 15"/>
          <p:cNvSpPr>
            <a:spLocks noGrp="1"/>
          </p:cNvSpPr>
          <p:nvPr/>
        </p:nvSpPr>
        <p:spPr>
          <a:xfrm>
            <a:off x="1123950" y="4419600"/>
            <a:ext cx="24003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102536"/>
                </a:solidFill>
              </a:defRPr>
            </a:pPr>
            <a:r>
              <a:rPr sz="1125" b="0">
                <a:solidFill>
                  <a:srgbClr val="102536"/>
                </a:solidFill>
              </a:rPr>
              <a:t>相关问题中很少出现</a:t>
            </a:r>
            <a:endParaRPr sz="1125" b="0">
              <a:solidFill>
                <a:srgbClr val="102536"/>
              </a:solidFill>
            </a:endParaRPr>
          </a:p>
        </p:txBody>
      </p:sp>
      <p:sp>
        <p:nvSpPr>
          <p:cNvPr id="17" name="椭圆 16"/>
          <p:cNvSpPr>
            <a:spLocks noGrp="1"/>
          </p:cNvSpPr>
          <p:nvPr/>
        </p:nvSpPr>
        <p:spPr>
          <a:xfrm>
            <a:off x="933450" y="4838700"/>
            <a:ext cx="76200" cy="76200"/>
          </a:xfrm>
          <a:prstGeom prst="ellipse">
            <a:avLst/>
          </a:prstGeom>
          <a:solidFill>
            <a:srgbClr val="C95C54"/>
          </a:solidFill>
          <a:ln w="0">
            <a:noFill/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1123950" y="4762500"/>
            <a:ext cx="24003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102536"/>
                </a:solidFill>
              </a:defRPr>
            </a:pPr>
            <a:r>
              <a:rPr sz="1125" b="0">
                <a:solidFill>
                  <a:srgbClr val="102536"/>
                </a:solidFill>
              </a:rPr>
              <a:t>内容建设与监测缺少规划</a:t>
            </a:r>
            <a:endParaRPr sz="1125" b="0">
              <a:solidFill>
                <a:srgbClr val="102536"/>
              </a:solidFill>
            </a:endParaRPr>
          </a:p>
        </p:txBody>
      </p:sp>
      <p:sp>
        <p:nvSpPr>
          <p:cNvPr id="19" name="右箭头 18"/>
          <p:cNvSpPr>
            <a:spLocks noGrp="1"/>
          </p:cNvSpPr>
          <p:nvPr/>
        </p:nvSpPr>
        <p:spPr>
          <a:xfrm>
            <a:off x="4105275" y="3686175"/>
            <a:ext cx="876300" cy="514350"/>
          </a:xfrm>
          <a:prstGeom prst="rightArrow">
            <a:avLst/>
          </a:prstGeom>
          <a:solidFill>
            <a:srgbClr val="D89A2B"/>
          </a:solidFill>
          <a:ln w="0">
            <a:noFill/>
            <a:prstDash val="solid"/>
          </a:ln>
        </p:spPr>
      </p:sp>
      <p:sp>
        <p:nvSpPr>
          <p:cNvPr id="20" name="矩形 19"/>
          <p:cNvSpPr>
            <a:spLocks noGrp="1"/>
          </p:cNvSpPr>
          <p:nvPr/>
        </p:nvSpPr>
        <p:spPr>
          <a:xfrm>
            <a:off x="4162425" y="3810000"/>
            <a:ext cx="7429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GEO</a:t>
            </a:r>
            <a:endParaRPr sz="1275" b="1">
              <a:solidFill>
                <a:srgbClr val="FFFFFF"/>
              </a:solidFill>
            </a:endParaRPr>
          </a:p>
        </p:txBody>
      </p:sp>
      <p:sp>
        <p:nvSpPr>
          <p:cNvPr id="21" name="圆角矩形 20"/>
          <p:cNvSpPr>
            <a:spLocks noGrp="1"/>
          </p:cNvSpPr>
          <p:nvPr/>
        </p:nvSpPr>
        <p:spPr>
          <a:xfrm>
            <a:off x="5219700" y="2724150"/>
            <a:ext cx="6286500" cy="2552700"/>
          </a:xfrm>
          <a:prstGeom prst="roundRect">
            <a:avLst>
              <a:gd name="adj" fmla="val 1493"/>
            </a:avLst>
          </a:prstGeom>
          <a:solidFill>
            <a:srgbClr val="E4F2EA"/>
          </a:solidFill>
          <a:ln w="0">
            <a:noFill/>
            <a:prstDash val="solid"/>
          </a:ln>
        </p:spPr>
      </p:sp>
      <p:sp>
        <p:nvSpPr>
          <p:cNvPr id="22" name="矩形 21"/>
          <p:cNvSpPr>
            <a:spLocks noGrp="1"/>
          </p:cNvSpPr>
          <p:nvPr/>
        </p:nvSpPr>
        <p:spPr>
          <a:xfrm>
            <a:off x="5467350" y="2943225"/>
            <a:ext cx="2476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>
                <a:solidFill>
                  <a:srgbClr val="157D79"/>
                </a:solidFill>
              </a:defRPr>
            </a:pPr>
            <a:r>
              <a:rPr sz="1575" b="1">
                <a:solidFill>
                  <a:srgbClr val="157D79"/>
                </a:solidFill>
              </a:rPr>
              <a:t>建设目标</a:t>
            </a:r>
            <a:endParaRPr sz="1575" b="1">
              <a:solidFill>
                <a:srgbClr val="157D79"/>
              </a:solidFill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5486400" y="3371850"/>
            <a:ext cx="952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57D79"/>
                </a:solidFill>
              </a:defRPr>
            </a:pPr>
            <a:r>
              <a:rPr sz="1200" b="1">
                <a:solidFill>
                  <a:srgbClr val="157D79"/>
                </a:solidFill>
              </a:rPr>
              <a:t>统一表达</a:t>
            </a:r>
            <a:endParaRPr sz="1200" b="1">
              <a:solidFill>
                <a:srgbClr val="157D79"/>
              </a:solidFill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6572250" y="3371850"/>
            <a:ext cx="4476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102536"/>
                </a:solidFill>
              </a:defRPr>
            </a:pPr>
            <a:r>
              <a:rPr sz="1125" b="0">
                <a:solidFill>
                  <a:srgbClr val="102536"/>
                </a:solidFill>
              </a:rPr>
              <a:t>统一企业名称、定位、产品与服务描述</a:t>
            </a:r>
            <a:endParaRPr sz="1125" b="0">
              <a:solidFill>
                <a:srgbClr val="102536"/>
              </a:solidFill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5486400" y="3733800"/>
            <a:ext cx="952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57D79"/>
                </a:solidFill>
              </a:defRPr>
            </a:pPr>
            <a:r>
              <a:rPr sz="1200" b="1">
                <a:solidFill>
                  <a:srgbClr val="157D79"/>
                </a:solidFill>
              </a:rPr>
              <a:t>沉淀资产</a:t>
            </a:r>
            <a:endParaRPr sz="1200" b="1">
              <a:solidFill>
                <a:srgbClr val="157D79"/>
              </a:solidFill>
            </a:endParaRPr>
          </a:p>
        </p:txBody>
      </p:sp>
      <p:sp>
        <p:nvSpPr>
          <p:cNvPr id="26" name="矩形 25"/>
          <p:cNvSpPr>
            <a:spLocks noGrp="1"/>
          </p:cNvSpPr>
          <p:nvPr/>
        </p:nvSpPr>
        <p:spPr>
          <a:xfrm>
            <a:off x="6572250" y="3733800"/>
            <a:ext cx="4476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102536"/>
                </a:solidFill>
              </a:defRPr>
            </a:pPr>
            <a:r>
              <a:rPr sz="1125" b="0">
                <a:solidFill>
                  <a:srgbClr val="102536"/>
                </a:solidFill>
              </a:rPr>
              <a:t>持续建设企业品牌内容资产</a:t>
            </a:r>
            <a:endParaRPr sz="1125" b="0">
              <a:solidFill>
                <a:srgbClr val="102536"/>
              </a:solidFill>
            </a:endParaRPr>
          </a:p>
        </p:txBody>
      </p:sp>
      <p:sp>
        <p:nvSpPr>
          <p:cNvPr id="27" name="矩形 26"/>
          <p:cNvSpPr>
            <a:spLocks noGrp="1"/>
          </p:cNvSpPr>
          <p:nvPr/>
        </p:nvSpPr>
        <p:spPr>
          <a:xfrm>
            <a:off x="5486400" y="4095750"/>
            <a:ext cx="952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57D79"/>
                </a:solidFill>
              </a:defRPr>
            </a:pPr>
            <a:r>
              <a:rPr sz="1200" b="1">
                <a:solidFill>
                  <a:srgbClr val="157D79"/>
                </a:solidFill>
              </a:rPr>
              <a:t>增加出现</a:t>
            </a:r>
            <a:endParaRPr sz="1200" b="1">
              <a:solidFill>
                <a:srgbClr val="157D79"/>
              </a:solidFill>
            </a:endParaRPr>
          </a:p>
        </p:txBody>
      </p:sp>
      <p:sp>
        <p:nvSpPr>
          <p:cNvPr id="28" name="矩形 27"/>
          <p:cNvSpPr>
            <a:spLocks noGrp="1"/>
          </p:cNvSpPr>
          <p:nvPr/>
        </p:nvSpPr>
        <p:spPr>
          <a:xfrm>
            <a:off x="6572250" y="4095750"/>
            <a:ext cx="4476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102536"/>
                </a:solidFill>
              </a:defRPr>
            </a:pPr>
            <a:r>
              <a:rPr sz="1125" b="0">
                <a:solidFill>
                  <a:srgbClr val="102536"/>
                </a:solidFill>
              </a:rPr>
              <a:t>提升品牌进入AI答案的机会</a:t>
            </a:r>
            <a:endParaRPr sz="1125" b="0">
              <a:solidFill>
                <a:srgbClr val="102536"/>
              </a:solidFill>
            </a:endParaRPr>
          </a:p>
        </p:txBody>
      </p:sp>
      <p:sp>
        <p:nvSpPr>
          <p:cNvPr id="29" name="矩形 28"/>
          <p:cNvSpPr>
            <a:spLocks noGrp="1"/>
          </p:cNvSpPr>
          <p:nvPr/>
        </p:nvSpPr>
        <p:spPr>
          <a:xfrm>
            <a:off x="5486400" y="4457700"/>
            <a:ext cx="952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57D79"/>
                </a:solidFill>
              </a:defRPr>
            </a:pPr>
            <a:r>
              <a:rPr sz="1200" b="1">
                <a:solidFill>
                  <a:srgbClr val="157D79"/>
                </a:solidFill>
              </a:rPr>
              <a:t>提高准确</a:t>
            </a:r>
            <a:endParaRPr sz="1200" b="1">
              <a:solidFill>
                <a:srgbClr val="157D79"/>
              </a:solidFill>
            </a:endParaRPr>
          </a:p>
        </p:txBody>
      </p:sp>
      <p:sp>
        <p:nvSpPr>
          <p:cNvPr id="30" name="矩形 29"/>
          <p:cNvSpPr>
            <a:spLocks noGrp="1"/>
          </p:cNvSpPr>
          <p:nvPr/>
        </p:nvSpPr>
        <p:spPr>
          <a:xfrm>
            <a:off x="6572250" y="4457700"/>
            <a:ext cx="4476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102536"/>
                </a:solidFill>
              </a:defRPr>
            </a:pPr>
            <a:r>
              <a:rPr sz="1125" b="0">
                <a:solidFill>
                  <a:srgbClr val="102536"/>
                </a:solidFill>
              </a:rPr>
              <a:t>减少错误、缺失与不一致信息</a:t>
            </a:r>
            <a:endParaRPr sz="1125" b="0">
              <a:solidFill>
                <a:srgbClr val="102536"/>
              </a:solidFill>
            </a:endParaRPr>
          </a:p>
        </p:txBody>
      </p:sp>
      <p:sp>
        <p:nvSpPr>
          <p:cNvPr id="31" name="矩形 30"/>
          <p:cNvSpPr>
            <a:spLocks noGrp="1"/>
          </p:cNvSpPr>
          <p:nvPr/>
        </p:nvSpPr>
        <p:spPr>
          <a:xfrm>
            <a:off x="5486400" y="4819650"/>
            <a:ext cx="952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200" b="1">
                <a:solidFill>
                  <a:srgbClr val="157D79"/>
                </a:solidFill>
              </a:defRPr>
            </a:pPr>
            <a:r>
              <a:rPr sz="1200" b="1">
                <a:solidFill>
                  <a:srgbClr val="157D79"/>
                </a:solidFill>
              </a:rPr>
              <a:t>长期支撑</a:t>
            </a:r>
            <a:endParaRPr sz="1200" b="1">
              <a:solidFill>
                <a:srgbClr val="157D79"/>
              </a:solidFill>
            </a:endParaRPr>
          </a:p>
        </p:txBody>
      </p:sp>
      <p:sp>
        <p:nvSpPr>
          <p:cNvPr id="32" name="矩形 31"/>
          <p:cNvSpPr>
            <a:spLocks noGrp="1"/>
          </p:cNvSpPr>
          <p:nvPr/>
        </p:nvSpPr>
        <p:spPr>
          <a:xfrm>
            <a:off x="6572250" y="4819650"/>
            <a:ext cx="4476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0">
                <a:solidFill>
                  <a:srgbClr val="102536"/>
                </a:solidFill>
              </a:defRPr>
            </a:pPr>
            <a:r>
              <a:rPr sz="1125" b="0">
                <a:solidFill>
                  <a:srgbClr val="102536"/>
                </a:solidFill>
              </a:rPr>
              <a:t>服务市场、运营、销售与品牌工作</a:t>
            </a:r>
            <a:endParaRPr sz="1125" b="0">
              <a:solidFill>
                <a:srgbClr val="102536"/>
              </a:solidFill>
            </a:endParaRPr>
          </a:p>
        </p:txBody>
      </p:sp>
      <p:sp>
        <p:nvSpPr>
          <p:cNvPr id="33" name="圆角矩形 32"/>
          <p:cNvSpPr>
            <a:spLocks noGrp="1"/>
          </p:cNvSpPr>
          <p:nvPr/>
        </p:nvSpPr>
        <p:spPr>
          <a:xfrm>
            <a:off x="1638300" y="5619750"/>
            <a:ext cx="8915400" cy="495300"/>
          </a:xfrm>
          <a:prstGeom prst="roundRect">
            <a:avLst>
              <a:gd name="adj" fmla="val 9615"/>
            </a:avLst>
          </a:prstGeom>
          <a:solidFill>
            <a:srgbClr val="153C55"/>
          </a:solidFill>
          <a:ln w="0">
            <a:noFill/>
            <a:prstDash val="solid"/>
          </a:ln>
        </p:spPr>
      </p:sp>
      <p:sp>
        <p:nvSpPr>
          <p:cNvPr id="34" name="矩形 33"/>
          <p:cNvSpPr>
            <a:spLocks noGrp="1"/>
          </p:cNvSpPr>
          <p:nvPr/>
        </p:nvSpPr>
        <p:spPr>
          <a:xfrm>
            <a:off x="1981200" y="575310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统一企业资料</a:t>
            </a:r>
            <a:endParaRPr sz="1275" b="1">
              <a:solidFill>
                <a:srgbClr val="FFFFFF"/>
              </a:solidFill>
            </a:endParaRPr>
          </a:p>
        </p:txBody>
      </p:sp>
      <p:sp>
        <p:nvSpPr>
          <p:cNvPr id="35" name="矩形 34"/>
          <p:cNvSpPr>
            <a:spLocks noGrp="1"/>
          </p:cNvSpPr>
          <p:nvPr/>
        </p:nvSpPr>
        <p:spPr>
          <a:xfrm>
            <a:off x="4210050" y="5734050"/>
            <a:ext cx="47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>
                <a:solidFill>
                  <a:srgbClr val="DDF4F1"/>
                </a:solidFill>
              </a:defRPr>
            </a:pPr>
            <a:r>
              <a:rPr sz="1650" b="1">
                <a:solidFill>
                  <a:srgbClr val="DDF4F1"/>
                </a:solidFill>
              </a:rPr>
              <a:t>→</a:t>
            </a:r>
            <a:endParaRPr sz="1650" b="1">
              <a:solidFill>
                <a:srgbClr val="DDF4F1"/>
              </a:solidFill>
            </a:endParaRPr>
          </a:p>
        </p:txBody>
      </p:sp>
      <p:sp>
        <p:nvSpPr>
          <p:cNvPr id="36" name="矩形 35"/>
          <p:cNvSpPr>
            <a:spLocks noGrp="1"/>
          </p:cNvSpPr>
          <p:nvPr/>
        </p:nvSpPr>
        <p:spPr>
          <a:xfrm>
            <a:off x="4800600" y="575310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建设品牌内容</a:t>
            </a:r>
            <a:endParaRPr sz="1275" b="1">
              <a:solidFill>
                <a:srgbClr val="FFFFFF"/>
              </a:solidFill>
            </a:endParaRPr>
          </a:p>
        </p:txBody>
      </p:sp>
      <p:sp>
        <p:nvSpPr>
          <p:cNvPr id="37" name="矩形 36"/>
          <p:cNvSpPr>
            <a:spLocks noGrp="1"/>
          </p:cNvSpPr>
          <p:nvPr/>
        </p:nvSpPr>
        <p:spPr>
          <a:xfrm>
            <a:off x="7029450" y="5734050"/>
            <a:ext cx="47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>
                <a:solidFill>
                  <a:srgbClr val="DDF4F1"/>
                </a:solidFill>
              </a:defRPr>
            </a:pPr>
            <a:r>
              <a:rPr sz="1650" b="1">
                <a:solidFill>
                  <a:srgbClr val="DDF4F1"/>
                </a:solidFill>
              </a:rPr>
              <a:t>→</a:t>
            </a:r>
            <a:endParaRPr sz="1650" b="1">
              <a:solidFill>
                <a:srgbClr val="DDF4F1"/>
              </a:solidFill>
            </a:endParaRPr>
          </a:p>
        </p:txBody>
      </p:sp>
      <p:sp>
        <p:nvSpPr>
          <p:cNvPr id="38" name="矩形 37"/>
          <p:cNvSpPr>
            <a:spLocks noGrp="1"/>
          </p:cNvSpPr>
          <p:nvPr/>
        </p:nvSpPr>
        <p:spPr>
          <a:xfrm>
            <a:off x="7620000" y="5753100"/>
            <a:ext cx="2381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持续监测与优化</a:t>
            </a:r>
            <a:endParaRPr sz="1275" b="1">
              <a:solidFill>
                <a:srgbClr val="FFFFFF"/>
              </a:solidFill>
            </a:endParaRPr>
          </a:p>
        </p:txBody>
      </p:sp>
      <p:sp>
        <p:nvSpPr>
          <p:cNvPr id="39" name="footer-line-9"/>
          <p:cNvSpPr>
            <a:spLocks noGrp="1"/>
          </p:cNvSpPr>
          <p:nvPr/>
        </p:nvSpPr>
        <p:spPr>
          <a:xfrm>
            <a:off x="609600" y="6505575"/>
            <a:ext cx="10972800" cy="0"/>
          </a:xfrm>
          <a:prstGeom prst="line">
            <a:avLst/>
          </a:prstGeom>
          <a:noFill/>
          <a:ln w="9525">
            <a:solidFill>
              <a:srgbClr val="D8E1E7"/>
            </a:solidFill>
            <a:prstDash val="solid"/>
          </a:ln>
        </p:spPr>
      </p:sp>
      <p:sp>
        <p:nvSpPr>
          <p:cNvPr id="40" name="footer-9"/>
          <p:cNvSpPr>
            <a:spLocks noGrp="1"/>
          </p:cNvSpPr>
          <p:nvPr/>
        </p:nvSpPr>
        <p:spPr>
          <a:xfrm>
            <a:off x="609600" y="6572250"/>
            <a:ext cx="6667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825" b="0">
                <a:solidFill>
                  <a:srgbClr val="607282"/>
                </a:solidFill>
              </a:defRPr>
            </a:pPr>
            <a:r>
              <a:rPr sz="825" b="0">
                <a:solidFill>
                  <a:srgbClr val="607282"/>
                </a:solidFill>
              </a:rPr>
              <a:t>武汉自动意志科技有限公司  |  智钳Claw 企业AI智能体解决方案</a:t>
            </a:r>
            <a:endParaRPr sz="825" b="0">
              <a:solidFill>
                <a:srgbClr val="60728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3113</Words>
  <Application>WPS 演示</Application>
  <PresentationFormat>Converted Presentation</PresentationFormat>
  <Paragraphs>600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19" baseType="lpstr">
      <vt:lpstr>Arial</vt:lpstr>
      <vt:lpstr>宋体</vt:lpstr>
      <vt:lpstr>Wingdings</vt:lpstr>
      <vt:lpstr>Calibri</vt:lpstr>
      <vt:lpstr>微软雅黑</vt:lpstr>
      <vt:lpstr>Arial Unicode MS</vt:lpstr>
      <vt:lpstr>ChatGPT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wannnx</cp:lastModifiedBy>
  <cp:revision>1</cp:revision>
  <dcterms:created xsi:type="dcterms:W3CDTF">2026-08-04T07:30:13Z</dcterms:created>
  <dcterms:modified xsi:type="dcterms:W3CDTF">2026-08-04T07:30:13Z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2E509516626D4345A4076DEB3B7950DC_12</vt:lpwstr>
  </property>
  <property fmtid="{D5CDD505-2E9C-101B-9397-08002B2CF9AE}" pid="3" name="KSOProductBuildVer">
    <vt:lpwstr>2052-12.1.0.26895</vt:lpwstr>
  </property>
</Properties>
</file>